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comment1.xml" ContentType="application/vnd.openxmlformats-officedocument.presentationml.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3"/>
  </p:notesMasterIdLst>
  <p:sldIdLst>
    <p:sldId id="319" r:id="rId2"/>
    <p:sldId id="320" r:id="rId3"/>
    <p:sldId id="290" r:id="rId4"/>
    <p:sldId id="321" r:id="rId5"/>
    <p:sldId id="306" r:id="rId6"/>
    <p:sldId id="301" r:id="rId7"/>
    <p:sldId id="310" r:id="rId8"/>
    <p:sldId id="312" r:id="rId9"/>
    <p:sldId id="309" r:id="rId10"/>
    <p:sldId id="311" r:id="rId11"/>
    <p:sldId id="308" r:id="rId12"/>
    <p:sldId id="313" r:id="rId13"/>
    <p:sldId id="302" r:id="rId14"/>
    <p:sldId id="296" r:id="rId15"/>
    <p:sldId id="299" r:id="rId16"/>
    <p:sldId id="314" r:id="rId17"/>
    <p:sldId id="303" r:id="rId18"/>
    <p:sldId id="315" r:id="rId19"/>
    <p:sldId id="304" r:id="rId20"/>
    <p:sldId id="316" r:id="rId21"/>
    <p:sldId id="298" r:id="rId22"/>
    <p:sldId id="297" r:id="rId23"/>
    <p:sldId id="300" r:id="rId24"/>
    <p:sldId id="317" r:id="rId25"/>
    <p:sldId id="322" r:id="rId26"/>
    <p:sldId id="323" r:id="rId27"/>
    <p:sldId id="324" r:id="rId28"/>
    <p:sldId id="325" r:id="rId29"/>
    <p:sldId id="326" r:id="rId30"/>
    <p:sldId id="327" r:id="rId31"/>
    <p:sldId id="328" r:id="rId32"/>
    <p:sldId id="329" r:id="rId33"/>
    <p:sldId id="330" r:id="rId34"/>
    <p:sldId id="331" r:id="rId35"/>
    <p:sldId id="332" r:id="rId36"/>
    <p:sldId id="333" r:id="rId37"/>
    <p:sldId id="334" r:id="rId38"/>
    <p:sldId id="335" r:id="rId39"/>
    <p:sldId id="336" r:id="rId40"/>
    <p:sldId id="337" r:id="rId41"/>
    <p:sldId id="338"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578">
          <p15:clr>
            <a:srgbClr val="A4A3A4"/>
          </p15:clr>
        </p15:guide>
        <p15:guide id="2" orient="horz" pos="1706">
          <p15:clr>
            <a:srgbClr val="A4A3A4"/>
          </p15:clr>
        </p15:guide>
        <p15:guide id="3" orient="horz" pos="2840">
          <p15:clr>
            <a:srgbClr val="A4A3A4"/>
          </p15:clr>
        </p15:guide>
        <p15:guide id="4" orient="horz" pos="3929" userDrawn="1">
          <p15:clr>
            <a:srgbClr val="A4A3A4"/>
          </p15:clr>
        </p15:guide>
        <p15:guide id="5" pos="204" userDrawn="1">
          <p15:clr>
            <a:srgbClr val="A4A3A4"/>
          </p15:clr>
        </p15:guide>
        <p15:guide id="6" pos="2018">
          <p15:clr>
            <a:srgbClr val="A4A3A4"/>
          </p15:clr>
        </p15:guide>
        <p15:guide id="7" pos="5602" userDrawn="1">
          <p15:clr>
            <a:srgbClr val="A4A3A4"/>
          </p15:clr>
        </p15:guide>
        <p15:guide id="8" pos="374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lip Gesiarz" initials="FG" lastIdx="1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7FA1AC"/>
    <a:srgbClr val="000000"/>
    <a:srgbClr val="E6E6E6"/>
    <a:srgbClr val="F2EFF2"/>
    <a:srgbClr val="E9D1DD"/>
    <a:srgbClr val="E5F5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76207" autoAdjust="0"/>
  </p:normalViewPr>
  <p:slideViewPr>
    <p:cSldViewPr showGuides="1">
      <p:cViewPr varScale="1">
        <p:scale>
          <a:sx n="77" d="100"/>
          <a:sy n="77" d="100"/>
        </p:scale>
        <p:origin x="-1224" y="-104"/>
      </p:cViewPr>
      <p:guideLst>
        <p:guide orient="horz" pos="578"/>
        <p:guide orient="horz" pos="1706"/>
        <p:guide orient="horz" pos="2840"/>
        <p:guide orient="horz" pos="3929"/>
        <p:guide pos="204"/>
        <p:guide pos="2018"/>
        <p:guide pos="5602"/>
        <p:guide pos="3742"/>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1-25T02:34:16.888" idx="10">
    <p:pos x="6634" y="1178"/>
    <p:text>Even after realignment there is considerable variance in fMRI time series that covary with, and is most probably caused by, subject movements.</p:text>
    <p:extLst>
      <p:ext uri="{C676402C-5697-4E1C-873F-D02D1690AC5C}">
        <p15:threadingInfo xmlns:p15="http://schemas.microsoft.com/office/powerpoint/2012/main" timeZoneBias="0"/>
      </p:ext>
    </p:extLst>
  </p:cm>
  <p:cm authorId="1" dt="2015-11-25T02:34:58.140" idx="11">
    <p:pos x="6634" y="1314"/>
    <p:text>It is also the case that this variance is typically large compared to experimentally induced variance.</p:text>
    <p:extLst>
      <p:ext uri="{C676402C-5697-4E1C-873F-D02D1690AC5C}">
        <p15:threadingInfo xmlns:p15="http://schemas.microsoft.com/office/powerpoint/2012/main" timeZoneBias="0">
          <p15:parentCm authorId="1" idx="3"/>
        </p15:threadingInfo>
      </p:ext>
    </p:extLst>
  </p:cm>
  <p:cm authorId="1" dt="2015-11-25T02:35:37.815" idx="12">
    <p:pos x="6634" y="1450"/>
    <p:text>In fact, in severe cases up to 90% of the variance after realignment can be caused by movement.</p:text>
    <p:extLst>
      <p:ext uri="{C676402C-5697-4E1C-873F-D02D1690AC5C}">
        <p15:threadingInfo xmlns:p15="http://schemas.microsoft.com/office/powerpoint/2012/main" timeZoneBias="0">
          <p15:parentCm authorId="1" idx="3"/>
        </p15:threadingInfo>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31.wmf"/><Relationship Id="rId2"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3CE7BB-3E26-4DD4-8921-EAB17BD9B7B7}" type="datetimeFigureOut">
              <a:rPr lang="en-GB" smtClean="0"/>
              <a:t>01/11/2016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9842BF-39F5-4FCC-8805-C96FE62C4E7D}" type="slidenum">
              <a:rPr lang="en-GB" smtClean="0"/>
              <a:t>‹#›</a:t>
            </a:fld>
            <a:endParaRPr lang="en-GB"/>
          </a:p>
        </p:txBody>
      </p:sp>
    </p:spTree>
    <p:extLst>
      <p:ext uri="{BB962C8B-B14F-4D97-AF65-F5344CB8AC3E}">
        <p14:creationId xmlns:p14="http://schemas.microsoft.com/office/powerpoint/2010/main" val="1239437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9842BF-39F5-4FCC-8805-C96FE62C4E7D}" type="slidenum">
              <a:rPr lang="en-GB" smtClean="0"/>
              <a:t>1</a:t>
            </a:fld>
            <a:endParaRPr lang="en-GB"/>
          </a:p>
        </p:txBody>
      </p:sp>
    </p:spTree>
    <p:extLst>
      <p:ext uri="{BB962C8B-B14F-4D97-AF65-F5344CB8AC3E}">
        <p14:creationId xmlns:p14="http://schemas.microsoft.com/office/powerpoint/2010/main" val="3737001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849842BF-39F5-4FCC-8805-C96FE62C4E7D}" type="slidenum">
              <a:rPr lang="en-GB" smtClean="0"/>
              <a:t>10</a:t>
            </a:fld>
            <a:endParaRPr lang="en-GB"/>
          </a:p>
        </p:txBody>
      </p:sp>
    </p:spTree>
    <p:extLst>
      <p:ext uri="{BB962C8B-B14F-4D97-AF65-F5344CB8AC3E}">
        <p14:creationId xmlns:p14="http://schemas.microsoft.com/office/powerpoint/2010/main" val="1566165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9842BF-39F5-4FCC-8805-C96FE62C4E7D}" type="slidenum">
              <a:rPr lang="en-GB" smtClean="0"/>
              <a:t>11</a:t>
            </a:fld>
            <a:endParaRPr lang="en-GB"/>
          </a:p>
        </p:txBody>
      </p:sp>
    </p:spTree>
    <p:extLst>
      <p:ext uri="{BB962C8B-B14F-4D97-AF65-F5344CB8AC3E}">
        <p14:creationId xmlns:p14="http://schemas.microsoft.com/office/powerpoint/2010/main" val="1770212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9842BF-39F5-4FCC-8805-C96FE62C4E7D}" type="slidenum">
              <a:rPr lang="en-GB" smtClean="0"/>
              <a:t>12</a:t>
            </a:fld>
            <a:endParaRPr lang="en-GB"/>
          </a:p>
        </p:txBody>
      </p:sp>
    </p:spTree>
    <p:extLst>
      <p:ext uri="{BB962C8B-B14F-4D97-AF65-F5344CB8AC3E}">
        <p14:creationId xmlns:p14="http://schemas.microsoft.com/office/powerpoint/2010/main" val="1770212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849842BF-39F5-4FCC-8805-C96FE62C4E7D}" type="slidenum">
              <a:rPr lang="en-GB" smtClean="0"/>
              <a:t>13</a:t>
            </a:fld>
            <a:endParaRPr lang="en-GB"/>
          </a:p>
        </p:txBody>
      </p:sp>
    </p:spTree>
    <p:extLst>
      <p:ext uri="{BB962C8B-B14F-4D97-AF65-F5344CB8AC3E}">
        <p14:creationId xmlns:p14="http://schemas.microsoft.com/office/powerpoint/2010/main" val="1566165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Motion correction uses a correction cost function: measures variance to see if images are a good match. Smaller variance = better match (least squares). </a:t>
            </a:r>
            <a:r>
              <a:rPr lang="en-US" dirty="0" smtClean="0"/>
              <a:t>The realigning process is</a:t>
            </a:r>
            <a:r>
              <a:rPr lang="en-US" dirty="0" smtClean="0">
                <a:solidFill>
                  <a:srgbClr val="FFC000"/>
                </a:solidFill>
              </a:rPr>
              <a:t> iterative</a:t>
            </a:r>
            <a:r>
              <a:rPr lang="en-US" dirty="0" smtClean="0"/>
              <a:t>: Image is moved a bit at a time until match is worse.</a:t>
            </a:r>
            <a:endParaRPr lang="en-GB" dirty="0" smtClean="0"/>
          </a:p>
          <a:p>
            <a:endParaRPr lang="en-GB" baseline="0" dirty="0" smtClean="0"/>
          </a:p>
        </p:txBody>
      </p:sp>
      <p:sp>
        <p:nvSpPr>
          <p:cNvPr id="4" name="Slide Number Placeholder 3"/>
          <p:cNvSpPr>
            <a:spLocks noGrp="1"/>
          </p:cNvSpPr>
          <p:nvPr>
            <p:ph type="sldNum" sz="quarter" idx="10"/>
          </p:nvPr>
        </p:nvSpPr>
        <p:spPr/>
        <p:txBody>
          <a:bodyPr/>
          <a:lstStyle/>
          <a:p>
            <a:fld id="{849842BF-39F5-4FCC-8805-C96FE62C4E7D}" type="slidenum">
              <a:rPr lang="en-GB" smtClean="0"/>
              <a:t>14</a:t>
            </a:fld>
            <a:endParaRPr lang="en-GB"/>
          </a:p>
        </p:txBody>
      </p:sp>
    </p:spTree>
    <p:extLst>
      <p:ext uri="{BB962C8B-B14F-4D97-AF65-F5344CB8AC3E}">
        <p14:creationId xmlns:p14="http://schemas.microsoft.com/office/powerpoint/2010/main" val="351185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Lato" panose="020F0502020204030203" pitchFamily="34" charset="0"/>
              </a:rPr>
              <a:t>All images are acquired and stored as a collection of discrete points set on a spatial grid. However, in order to carry out the image transformations the intensity at positions between grid points needs to be calculated. This process is called interpolation.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dirty="0" smtClean="0">
              <a:latin typeface="Lato" panose="020F050202020403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Lato" panose="020F0502020204030203" pitchFamily="34" charset="0"/>
              </a:rPr>
              <a:t>WHY do we need to do</a:t>
            </a:r>
            <a:r>
              <a:rPr lang="en-GB" sz="1800" baseline="0" dirty="0" smtClean="0">
                <a:latin typeface="Lato" panose="020F0502020204030203" pitchFamily="34" charset="0"/>
              </a:rPr>
              <a:t> this?</a:t>
            </a:r>
            <a:endParaRPr lang="en-GB" sz="1800" dirty="0">
              <a:latin typeface="Lato" panose="020F0502020204030203" pitchFamily="34" charset="0"/>
            </a:endParaRPr>
          </a:p>
        </p:txBody>
      </p:sp>
      <p:sp>
        <p:nvSpPr>
          <p:cNvPr id="4" name="Slide Number Placeholder 3"/>
          <p:cNvSpPr>
            <a:spLocks noGrp="1"/>
          </p:cNvSpPr>
          <p:nvPr>
            <p:ph type="sldNum" sz="quarter" idx="10"/>
          </p:nvPr>
        </p:nvSpPr>
        <p:spPr/>
        <p:txBody>
          <a:bodyPr/>
          <a:lstStyle/>
          <a:p>
            <a:fld id="{849842BF-39F5-4FCC-8805-C96FE62C4E7D}" type="slidenum">
              <a:rPr lang="en-GB" smtClean="0"/>
              <a:t>15</a:t>
            </a:fld>
            <a:endParaRPr lang="en-GB"/>
          </a:p>
        </p:txBody>
      </p:sp>
    </p:spTree>
    <p:extLst>
      <p:ext uri="{BB962C8B-B14F-4D97-AF65-F5344CB8AC3E}">
        <p14:creationId xmlns:p14="http://schemas.microsoft.com/office/powerpoint/2010/main" val="1242648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9842BF-39F5-4FCC-8805-C96FE62C4E7D}" type="slidenum">
              <a:rPr lang="en-GB" smtClean="0"/>
              <a:t>16</a:t>
            </a:fld>
            <a:endParaRPr lang="en-GB"/>
          </a:p>
        </p:txBody>
      </p:sp>
    </p:spTree>
    <p:extLst>
      <p:ext uri="{BB962C8B-B14F-4D97-AF65-F5344CB8AC3E}">
        <p14:creationId xmlns:p14="http://schemas.microsoft.com/office/powerpoint/2010/main" val="1770212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849842BF-39F5-4FCC-8805-C96FE62C4E7D}" type="slidenum">
              <a:rPr lang="en-GB" smtClean="0"/>
              <a:t>17</a:t>
            </a:fld>
            <a:endParaRPr lang="en-GB"/>
          </a:p>
        </p:txBody>
      </p:sp>
    </p:spTree>
    <p:extLst>
      <p:ext uri="{BB962C8B-B14F-4D97-AF65-F5344CB8AC3E}">
        <p14:creationId xmlns:p14="http://schemas.microsoft.com/office/powerpoint/2010/main" val="1566165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9842BF-39F5-4FCC-8805-C96FE62C4E7D}" type="slidenum">
              <a:rPr lang="en-GB" smtClean="0"/>
              <a:t>18</a:t>
            </a:fld>
            <a:endParaRPr lang="en-GB"/>
          </a:p>
        </p:txBody>
      </p:sp>
    </p:spTree>
    <p:extLst>
      <p:ext uri="{BB962C8B-B14F-4D97-AF65-F5344CB8AC3E}">
        <p14:creationId xmlns:p14="http://schemas.microsoft.com/office/powerpoint/2010/main" val="1770212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849842BF-39F5-4FCC-8805-C96FE62C4E7D}" type="slidenum">
              <a:rPr lang="en-GB" smtClean="0"/>
              <a:t>19</a:t>
            </a:fld>
            <a:endParaRPr lang="en-GB"/>
          </a:p>
        </p:txBody>
      </p:sp>
    </p:spTree>
    <p:extLst>
      <p:ext uri="{BB962C8B-B14F-4D97-AF65-F5344CB8AC3E}">
        <p14:creationId xmlns:p14="http://schemas.microsoft.com/office/powerpoint/2010/main" val="1566165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9842BF-39F5-4FCC-8805-C96FE62C4E7D}" type="slidenum">
              <a:rPr lang="en-GB" smtClean="0"/>
              <a:t>2</a:t>
            </a:fld>
            <a:endParaRPr lang="en-GB"/>
          </a:p>
        </p:txBody>
      </p:sp>
    </p:spTree>
    <p:extLst>
      <p:ext uri="{BB962C8B-B14F-4D97-AF65-F5344CB8AC3E}">
        <p14:creationId xmlns:p14="http://schemas.microsoft.com/office/powerpoint/2010/main" val="3247339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9842BF-39F5-4FCC-8805-C96FE62C4E7D}" type="slidenum">
              <a:rPr lang="en-GB" smtClean="0"/>
              <a:t>20</a:t>
            </a:fld>
            <a:endParaRPr lang="en-GB"/>
          </a:p>
        </p:txBody>
      </p:sp>
    </p:spTree>
    <p:extLst>
      <p:ext uri="{BB962C8B-B14F-4D97-AF65-F5344CB8AC3E}">
        <p14:creationId xmlns:p14="http://schemas.microsoft.com/office/powerpoint/2010/main" val="1770212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50" dirty="0" smtClean="0"/>
          </a:p>
        </p:txBody>
      </p:sp>
      <p:sp>
        <p:nvSpPr>
          <p:cNvPr id="4" name="Slide Number Placeholder 3"/>
          <p:cNvSpPr>
            <a:spLocks noGrp="1"/>
          </p:cNvSpPr>
          <p:nvPr>
            <p:ph type="sldNum" sz="quarter" idx="10"/>
          </p:nvPr>
        </p:nvSpPr>
        <p:spPr/>
        <p:txBody>
          <a:bodyPr/>
          <a:lstStyle/>
          <a:p>
            <a:fld id="{849842BF-39F5-4FCC-8805-C96FE62C4E7D}" type="slidenum">
              <a:rPr lang="en-GB" smtClean="0"/>
              <a:t>21</a:t>
            </a:fld>
            <a:endParaRPr lang="en-GB"/>
          </a:p>
        </p:txBody>
      </p:sp>
    </p:spTree>
    <p:extLst>
      <p:ext uri="{BB962C8B-B14F-4D97-AF65-F5344CB8AC3E}">
        <p14:creationId xmlns:p14="http://schemas.microsoft.com/office/powerpoint/2010/main" val="587812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9842BF-39F5-4FCC-8805-C96FE62C4E7D}" type="slidenum">
              <a:rPr lang="en-GB" smtClean="0"/>
              <a:t>22</a:t>
            </a:fld>
            <a:endParaRPr lang="en-GB"/>
          </a:p>
        </p:txBody>
      </p:sp>
    </p:spTree>
    <p:extLst>
      <p:ext uri="{BB962C8B-B14F-4D97-AF65-F5344CB8AC3E}">
        <p14:creationId xmlns:p14="http://schemas.microsoft.com/office/powerpoint/2010/main" val="28492455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9842BF-39F5-4FCC-8805-C96FE62C4E7D}" type="slidenum">
              <a:rPr lang="en-GB" smtClean="0"/>
              <a:t>23</a:t>
            </a:fld>
            <a:endParaRPr lang="en-GB"/>
          </a:p>
        </p:txBody>
      </p:sp>
    </p:spTree>
    <p:extLst>
      <p:ext uri="{BB962C8B-B14F-4D97-AF65-F5344CB8AC3E}">
        <p14:creationId xmlns:p14="http://schemas.microsoft.com/office/powerpoint/2010/main" val="2694400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849842BF-39F5-4FCC-8805-C96FE62C4E7D}" type="slidenum">
              <a:rPr lang="en-GB" smtClean="0"/>
              <a:t>24</a:t>
            </a:fld>
            <a:endParaRPr lang="en-GB"/>
          </a:p>
        </p:txBody>
      </p:sp>
    </p:spTree>
    <p:extLst>
      <p:ext uri="{BB962C8B-B14F-4D97-AF65-F5344CB8AC3E}">
        <p14:creationId xmlns:p14="http://schemas.microsoft.com/office/powerpoint/2010/main" val="15661657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Even after realignment there is considerable variance in fMRI time series that </a:t>
            </a:r>
            <a:r>
              <a:rPr lang="en-GB" dirty="0" err="1" smtClean="0"/>
              <a:t>covary</a:t>
            </a:r>
            <a:r>
              <a:rPr lang="en-GB" dirty="0" smtClean="0"/>
              <a:t> with, and is most probably caused by, subject movements.</a:t>
            </a:r>
          </a:p>
          <a:p>
            <a:endParaRPr lang="en-GB" dirty="0" smtClean="0"/>
          </a:p>
          <a:p>
            <a:r>
              <a:rPr lang="en-GB" dirty="0" smtClean="0"/>
              <a:t>It is also the case that this variance is typically large compared to experimentally induced variance.</a:t>
            </a:r>
          </a:p>
          <a:p>
            <a:endParaRPr lang="en-GB" dirty="0" smtClean="0"/>
          </a:p>
          <a:p>
            <a:r>
              <a:rPr lang="en-GB" dirty="0" smtClean="0"/>
              <a:t>In fact, in severe cases up to 90% of the variance after realignment can be caused by movement.</a:t>
            </a:r>
            <a:endParaRPr lang="en-GB" dirty="0"/>
          </a:p>
        </p:txBody>
      </p:sp>
      <p:sp>
        <p:nvSpPr>
          <p:cNvPr id="4" name="Slide Number Placeholder 3"/>
          <p:cNvSpPr>
            <a:spLocks noGrp="1"/>
          </p:cNvSpPr>
          <p:nvPr>
            <p:ph type="sldNum" sz="quarter" idx="10"/>
          </p:nvPr>
        </p:nvSpPr>
        <p:spPr/>
        <p:txBody>
          <a:bodyPr/>
          <a:lstStyle/>
          <a:p>
            <a:fld id="{849842BF-39F5-4FCC-8805-C96FE62C4E7D}" type="slidenum">
              <a:rPr lang="en-GB" smtClean="0"/>
              <a:t>25</a:t>
            </a:fld>
            <a:endParaRPr lang="en-GB"/>
          </a:p>
        </p:txBody>
      </p:sp>
    </p:spTree>
    <p:extLst>
      <p:ext uri="{BB962C8B-B14F-4D97-AF65-F5344CB8AC3E}">
        <p14:creationId xmlns:p14="http://schemas.microsoft.com/office/powerpoint/2010/main" val="21544131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9842BF-39F5-4FCC-8805-C96FE62C4E7D}" type="slidenum">
              <a:rPr lang="en-GB" smtClean="0"/>
              <a:t>26</a:t>
            </a:fld>
            <a:endParaRPr lang="en-GB"/>
          </a:p>
        </p:txBody>
      </p:sp>
    </p:spTree>
    <p:extLst>
      <p:ext uri="{BB962C8B-B14F-4D97-AF65-F5344CB8AC3E}">
        <p14:creationId xmlns:p14="http://schemas.microsoft.com/office/powerpoint/2010/main" val="14958610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When placed in a large magnetic field, tissues are temporarily magnetized, with the extent of the magnetization depending on the magnetic susceptibility of the tissue. As</a:t>
            </a:r>
            <a:r>
              <a:rPr lang="en-US" sz="1200" kern="1200" baseline="0" dirty="0" smtClean="0">
                <a:solidFill>
                  <a:schemeClr val="tx1"/>
                </a:solidFill>
                <a:latin typeface="+mn-lt"/>
                <a:ea typeface="+mn-ea"/>
                <a:cs typeface="+mn-cs"/>
              </a:rPr>
              <a:t> you know that brain have different type</a:t>
            </a:r>
            <a:r>
              <a:rPr lang="en-US" sz="1200" kern="1200" dirty="0" smtClean="0">
                <a:solidFill>
                  <a:schemeClr val="tx1"/>
                </a:solidFill>
                <a:latin typeface="+mn-lt"/>
                <a:ea typeface="+mn-ea"/>
                <a:cs typeface="+mn-cs"/>
              </a:rPr>
              <a:t> tissue such as grey/white matter, and substances</a:t>
            </a:r>
            <a:r>
              <a:rPr lang="en-US" sz="1200" kern="1200" baseline="0" dirty="0" smtClean="0">
                <a:solidFill>
                  <a:schemeClr val="tx1"/>
                </a:solidFill>
                <a:latin typeface="+mn-lt"/>
                <a:ea typeface="+mn-ea"/>
                <a:cs typeface="+mn-cs"/>
              </a:rPr>
              <a:t> such as CSF, Blood and so on</a:t>
            </a:r>
            <a:r>
              <a:rPr lang="en-US" sz="1200" kern="1200" dirty="0" smtClean="0">
                <a:solidFill>
                  <a:schemeClr val="tx1"/>
                </a:solidFill>
                <a:latin typeface="+mn-lt"/>
                <a:ea typeface="+mn-ea"/>
                <a:cs typeface="+mn-cs"/>
              </a:rPr>
              <a:t> which have slightly different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magnetization. This alters the local magnetic field. </a:t>
            </a:r>
            <a:endParaRPr lang="en-GB" dirty="0" smtClean="0"/>
          </a:p>
        </p:txBody>
      </p:sp>
      <p:sp>
        <p:nvSpPr>
          <p:cNvPr id="37892" name="Slide Number Placeholder 3"/>
          <p:cNvSpPr>
            <a:spLocks noGrp="1"/>
          </p:cNvSpPr>
          <p:nvPr>
            <p:ph type="sldNum" sz="quarter" idx="5"/>
          </p:nvPr>
        </p:nvSpPr>
        <p:spPr bwMode="auto">
          <a:noFill/>
          <a:ln>
            <a:miter lim="800000"/>
            <a:headEnd/>
            <a:tailEnd/>
          </a:ln>
        </p:spPr>
        <p:txBody>
          <a:bodyPr/>
          <a:lstStyle/>
          <a:p>
            <a:fld id="{F77FD9BA-56CA-408B-BEEE-9EC364882CD3}" type="slidenum">
              <a:rPr lang="en-GB" smtClean="0"/>
              <a:pPr/>
              <a:t>28</a:t>
            </a:fld>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tx1"/>
                </a:solidFill>
                <a:latin typeface="+mn-lt"/>
                <a:ea typeface="+mn-ea"/>
                <a:cs typeface="+mn-cs"/>
              </a:rPr>
              <a:t>The difference in tissue susceptibility causes field inhomogeneity between tissue boundaries, which makes spins </a:t>
            </a:r>
            <a:r>
              <a:rPr lang="en-US" sz="2000" kern="1200" dirty="0" err="1" smtClean="0">
                <a:solidFill>
                  <a:schemeClr val="tx1"/>
                </a:solidFill>
                <a:latin typeface="+mn-lt"/>
                <a:ea typeface="+mn-ea"/>
                <a:cs typeface="+mn-cs"/>
              </a:rPr>
              <a:t>dephase</a:t>
            </a:r>
            <a:r>
              <a:rPr lang="en-US" sz="2000" kern="1200" dirty="0" smtClean="0">
                <a:solidFill>
                  <a:schemeClr val="tx1"/>
                </a:solidFill>
                <a:latin typeface="+mn-lt"/>
                <a:ea typeface="+mn-ea"/>
                <a:cs typeface="+mn-cs"/>
              </a:rPr>
              <a:t> faster, producing signals of low intensity. This signal loss is especially severe at air-tissue or bone–soft tissue boundaries, because air and bone have much lower magnetic susceptibility.</a:t>
            </a:r>
            <a:r>
              <a:rPr lang="en-US" sz="2000" kern="1200" baseline="0" dirty="0" smtClean="0">
                <a:solidFill>
                  <a:schemeClr val="tx1"/>
                </a:solidFill>
                <a:latin typeface="+mn-lt"/>
                <a:ea typeface="+mn-ea"/>
                <a:cs typeface="+mn-cs"/>
              </a:rPr>
              <a:t> </a:t>
            </a:r>
            <a:r>
              <a:rPr lang="en-US" sz="2000" kern="1200" dirty="0" smtClean="0">
                <a:solidFill>
                  <a:schemeClr val="tx1"/>
                </a:solidFill>
                <a:latin typeface="+mn-lt"/>
                <a:ea typeface="+mn-ea"/>
                <a:cs typeface="+mn-cs"/>
              </a:rPr>
              <a:t>Local magnetic fields tend to take on different configurations around these interfaces, and introduces geometric distortion into the resultant images.</a:t>
            </a:r>
            <a:r>
              <a:rPr lang="en-US" sz="2000" kern="1200" baseline="0" dirty="0" smtClean="0">
                <a:solidFill>
                  <a:schemeClr val="tx1"/>
                </a:solidFill>
                <a:latin typeface="+mn-lt"/>
                <a:ea typeface="+mn-ea"/>
                <a:cs typeface="+mn-cs"/>
              </a:rPr>
              <a:t> </a:t>
            </a:r>
            <a:endParaRPr lang="en-GB" sz="3600" dirty="0" smtClean="0"/>
          </a:p>
        </p:txBody>
      </p:sp>
      <p:sp>
        <p:nvSpPr>
          <p:cNvPr id="4" name="Slide Number Placeholder 3"/>
          <p:cNvSpPr>
            <a:spLocks noGrp="1"/>
          </p:cNvSpPr>
          <p:nvPr>
            <p:ph type="sldNum" sz="quarter" idx="10"/>
          </p:nvPr>
        </p:nvSpPr>
        <p:spPr/>
        <p:txBody>
          <a:bodyPr/>
          <a:lstStyle/>
          <a:p>
            <a:fld id="{849842BF-39F5-4FCC-8805-C96FE62C4E7D}" type="slidenum">
              <a:rPr lang="en-GB" smtClean="0"/>
              <a:t>29</a:t>
            </a:fld>
            <a:endParaRPr lang="en-GB"/>
          </a:p>
        </p:txBody>
      </p:sp>
    </p:spTree>
    <p:extLst>
      <p:ext uri="{BB962C8B-B14F-4D97-AF65-F5344CB8AC3E}">
        <p14:creationId xmlns:p14="http://schemas.microsoft.com/office/powerpoint/2010/main" val="355192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Such field inconsistencies may lead to distortion in the appearance of anatomic structures because of </a:t>
            </a:r>
            <a:r>
              <a:rPr lang="en-US" sz="1200" kern="1200" dirty="0" err="1" smtClean="0">
                <a:solidFill>
                  <a:schemeClr val="tx1"/>
                </a:solidFill>
                <a:effectLst/>
                <a:latin typeface="+mn-lt"/>
                <a:ea typeface="+mn-ea"/>
                <a:cs typeface="+mn-cs"/>
              </a:rPr>
              <a:t>mismapping</a:t>
            </a:r>
            <a:r>
              <a:rPr lang="en-US" sz="1200" kern="1200" dirty="0" smtClean="0">
                <a:solidFill>
                  <a:schemeClr val="tx1"/>
                </a:solidFill>
                <a:effectLst/>
                <a:latin typeface="+mn-lt"/>
                <a:ea typeface="+mn-ea"/>
                <a:cs typeface="+mn-cs"/>
              </a:rPr>
              <a:t> of the MR signal in either the frequency encoding or the phase encoding direction. </a:t>
            </a:r>
            <a:endParaRPr lang="en-US" dirty="0" smtClean="0"/>
          </a:p>
          <a:p>
            <a:endParaRPr lang="en-US" dirty="0"/>
          </a:p>
        </p:txBody>
      </p:sp>
      <p:sp>
        <p:nvSpPr>
          <p:cNvPr id="4" name="Slide Number Placeholder 3"/>
          <p:cNvSpPr>
            <a:spLocks noGrp="1"/>
          </p:cNvSpPr>
          <p:nvPr>
            <p:ph type="sldNum" sz="quarter" idx="10"/>
          </p:nvPr>
        </p:nvSpPr>
        <p:spPr/>
        <p:txBody>
          <a:bodyPr/>
          <a:lstStyle/>
          <a:p>
            <a:fld id="{849842BF-39F5-4FCC-8805-C96FE62C4E7D}" type="slidenum">
              <a:rPr lang="en-GB" smtClean="0"/>
              <a:t>30</a:t>
            </a:fld>
            <a:endParaRPr lang="en-GB"/>
          </a:p>
        </p:txBody>
      </p:sp>
    </p:spTree>
    <p:extLst>
      <p:ext uri="{BB962C8B-B14F-4D97-AF65-F5344CB8AC3E}">
        <p14:creationId xmlns:p14="http://schemas.microsoft.com/office/powerpoint/2010/main" val="304330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849842BF-39F5-4FCC-8805-C96FE62C4E7D}" type="slidenum">
              <a:rPr lang="en-GB" smtClean="0"/>
              <a:t>3</a:t>
            </a:fld>
            <a:endParaRPr lang="en-GB"/>
          </a:p>
        </p:txBody>
      </p:sp>
    </p:spTree>
    <p:extLst>
      <p:ext uri="{BB962C8B-B14F-4D97-AF65-F5344CB8AC3E}">
        <p14:creationId xmlns:p14="http://schemas.microsoft.com/office/powerpoint/2010/main" val="15661657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GB" sz="1200" dirty="0" smtClean="0"/>
              <a:t>We estimate how the deformations change when the subject changes position.</a:t>
            </a:r>
          </a:p>
          <a:p>
            <a:pPr>
              <a:lnSpc>
                <a:spcPct val="80000"/>
              </a:lnSpc>
            </a:pPr>
            <a:endParaRPr lang="en-GB" sz="1200" dirty="0" smtClean="0"/>
          </a:p>
          <a:p>
            <a:pPr>
              <a:lnSpc>
                <a:spcPct val="80000"/>
              </a:lnSpc>
            </a:pPr>
            <a:r>
              <a:rPr lang="en-GB" sz="1200" dirty="0" smtClean="0"/>
              <a:t>A </a:t>
            </a:r>
            <a:r>
              <a:rPr lang="en-GB" sz="1200" u="sng" dirty="0" smtClean="0"/>
              <a:t>deformation field</a:t>
            </a:r>
            <a:r>
              <a:rPr lang="en-GB" sz="1200" dirty="0" smtClean="0"/>
              <a:t> indicates the directions and magnitudes of location deflections throughout the field (B</a:t>
            </a:r>
            <a:r>
              <a:rPr lang="en-GB" sz="1200" baseline="-25000" dirty="0" smtClean="0"/>
              <a:t>0</a:t>
            </a:r>
            <a:r>
              <a:rPr lang="en-GB" sz="1200" dirty="0" smtClean="0"/>
              <a:t>) with respect to the real object.</a:t>
            </a:r>
          </a:p>
          <a:p>
            <a:pPr>
              <a:lnSpc>
                <a:spcPct val="80000"/>
              </a:lnSpc>
            </a:pPr>
            <a:r>
              <a:rPr lang="en-GB" sz="1200" dirty="0" smtClean="0"/>
              <a:t>A deformation field can be thought of as little vectors at each position in space showing how that particular location has been deflected.</a:t>
            </a:r>
          </a:p>
          <a:p>
            <a:pPr>
              <a:lnSpc>
                <a:spcPct val="80000"/>
              </a:lnSpc>
            </a:pPr>
            <a:r>
              <a:rPr lang="en-GB" sz="1200" dirty="0" smtClean="0"/>
              <a:t>This is done by formulating the inverse problem, i.e. given the observed variance (after realignment) and known (estimated) movements, we can estimate how deformations change with subject movement.</a:t>
            </a:r>
          </a:p>
          <a:p>
            <a:pPr>
              <a:lnSpc>
                <a:spcPct val="80000"/>
              </a:lnSpc>
            </a:pPr>
            <a:r>
              <a:rPr lang="en-GB" sz="1200" dirty="0" smtClean="0"/>
              <a:t>The underlying model for this is so restricted, so experimentally induced variance (the good variance) is preserved.</a:t>
            </a:r>
          </a:p>
          <a:p>
            <a:pPr>
              <a:lnSpc>
                <a:spcPct val="80000"/>
              </a:lnSpc>
              <a:buFontTx/>
              <a:buNone/>
            </a:pPr>
            <a:endParaRPr lang="en-GB" sz="1100" dirty="0" smtClean="0"/>
          </a:p>
          <a:p>
            <a:pPr>
              <a:lnSpc>
                <a:spcPct val="80000"/>
              </a:lnSpc>
              <a:buFontTx/>
              <a:buNone/>
            </a:pPr>
            <a:r>
              <a:rPr lang="en-GB" sz="1100" dirty="0" smtClean="0"/>
              <a:t>To do this we iterate: 1) estimate movement parameters, 2) estimate deformation fields, 1) re-estimate movement …and so on..</a:t>
            </a:r>
          </a:p>
          <a:p>
            <a:endParaRPr lang="en-US" dirty="0"/>
          </a:p>
        </p:txBody>
      </p:sp>
      <p:sp>
        <p:nvSpPr>
          <p:cNvPr id="4" name="Slide Number Placeholder 3"/>
          <p:cNvSpPr>
            <a:spLocks noGrp="1"/>
          </p:cNvSpPr>
          <p:nvPr>
            <p:ph type="sldNum" sz="quarter" idx="10"/>
          </p:nvPr>
        </p:nvSpPr>
        <p:spPr/>
        <p:txBody>
          <a:bodyPr/>
          <a:lstStyle/>
          <a:p>
            <a:fld id="{849842BF-39F5-4FCC-8805-C96FE62C4E7D}" type="slidenum">
              <a:rPr lang="en-GB" smtClean="0"/>
              <a:t>31</a:t>
            </a:fld>
            <a:endParaRPr lang="en-GB"/>
          </a:p>
        </p:txBody>
      </p:sp>
    </p:spTree>
    <p:extLst>
      <p:ext uri="{BB962C8B-B14F-4D97-AF65-F5344CB8AC3E}">
        <p14:creationId xmlns:p14="http://schemas.microsoft.com/office/powerpoint/2010/main" val="20688962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To do this we iterate: 1) estimate movement parameters, 2) estimate deformation fields, 1) re-estimate movement …and so on..</a:t>
            </a:r>
          </a:p>
          <a:p>
            <a:endParaRPr lang="en-US" dirty="0"/>
          </a:p>
        </p:txBody>
      </p:sp>
      <p:sp>
        <p:nvSpPr>
          <p:cNvPr id="4" name="Slide Number Placeholder 3"/>
          <p:cNvSpPr>
            <a:spLocks noGrp="1"/>
          </p:cNvSpPr>
          <p:nvPr>
            <p:ph type="sldNum" sz="quarter" idx="10"/>
          </p:nvPr>
        </p:nvSpPr>
        <p:spPr/>
        <p:txBody>
          <a:bodyPr/>
          <a:lstStyle/>
          <a:p>
            <a:fld id="{849842BF-39F5-4FCC-8805-C96FE62C4E7D}" type="slidenum">
              <a:rPr lang="en-GB" smtClean="0"/>
              <a:t>32</a:t>
            </a:fld>
            <a:endParaRPr lang="en-GB"/>
          </a:p>
        </p:txBody>
      </p:sp>
    </p:spTree>
    <p:extLst>
      <p:ext uri="{BB962C8B-B14F-4D97-AF65-F5344CB8AC3E}">
        <p14:creationId xmlns:p14="http://schemas.microsoft.com/office/powerpoint/2010/main" val="18497849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7E70FF-A110-4161-BB01-0862C3A4A6F4}" type="slidenum">
              <a:rPr lang="en-GB"/>
              <a:pPr/>
              <a:t>38</a:t>
            </a:fld>
            <a:endParaRPr lang="en-GB"/>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r>
              <a:rPr lang="en-GB"/>
              <a:t>Your epi acquisitions from your various scan sessions/ blocks (eg, 100 acquisitions per block; 4 blocks in your experiment)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9842BF-39F5-4FCC-8805-C96FE62C4E7D}" type="slidenum">
              <a:rPr lang="en-GB" smtClean="0"/>
              <a:t>41</a:t>
            </a:fld>
            <a:endParaRPr lang="en-GB"/>
          </a:p>
        </p:txBody>
      </p:sp>
    </p:spTree>
    <p:extLst>
      <p:ext uri="{BB962C8B-B14F-4D97-AF65-F5344CB8AC3E}">
        <p14:creationId xmlns:p14="http://schemas.microsoft.com/office/powerpoint/2010/main" val="1698827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9842BF-39F5-4FCC-8805-C96FE62C4E7D}" type="slidenum">
              <a:rPr lang="en-GB" smtClean="0"/>
              <a:t>4</a:t>
            </a:fld>
            <a:endParaRPr lang="en-GB"/>
          </a:p>
        </p:txBody>
      </p:sp>
    </p:spTree>
    <p:extLst>
      <p:ext uri="{BB962C8B-B14F-4D97-AF65-F5344CB8AC3E}">
        <p14:creationId xmlns:p14="http://schemas.microsoft.com/office/powerpoint/2010/main" val="717891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fMRI analysis looking at a 3D matrix of voxels repeatedly sampled over time</a:t>
            </a:r>
          </a:p>
          <a:p>
            <a:endParaRPr lang="en-GB" dirty="0" smtClean="0"/>
          </a:p>
          <a:p>
            <a:r>
              <a:rPr lang="en-GB" baseline="0" dirty="0" smtClean="0"/>
              <a:t>how fMRI works: We look at intensity of activation in a voxel at a given point of time. We plot this along with various tasks, and if activation varies with the task, we can correlate brain function. </a:t>
            </a:r>
          </a:p>
          <a:p>
            <a:r>
              <a:rPr lang="en-GB" baseline="0" dirty="0" smtClean="0"/>
              <a:t>To do this, first step we must ensure we are looking at same brain region over time.</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QN: Do we need to talk about slice timing? I understand this in theory:</a:t>
            </a:r>
            <a:r>
              <a:rPr lang="en-GB" baseline="0" dirty="0" smtClean="0"/>
              <a:t> There’s a TR (usually 3s?) gap between acquisition of the first slice and the last slice in each scan. And we have various methods of interpolating the images to ensure this timing gap doesn’t affect data. But is this a step we do in SPM? And if so when is it done – before realignment or after?</a:t>
            </a:r>
          </a:p>
          <a:p>
            <a:r>
              <a:rPr lang="en-GB" sz="1200" b="0" i="1" kern="1200" dirty="0" smtClean="0">
                <a:solidFill>
                  <a:schemeClr val="tx1"/>
                </a:solidFill>
                <a:effectLst/>
                <a:latin typeface="+mn-lt"/>
                <a:ea typeface="+mn-ea"/>
                <a:cs typeface="+mn-cs"/>
              </a:rPr>
              <a:t>Regarding slice-timing, I'd mention the fact</a:t>
            </a:r>
            <a:endParaRPr lang="en-GB" i="1" dirty="0"/>
          </a:p>
        </p:txBody>
      </p:sp>
      <p:sp>
        <p:nvSpPr>
          <p:cNvPr id="4" name="Slide Number Placeholder 3"/>
          <p:cNvSpPr>
            <a:spLocks noGrp="1"/>
          </p:cNvSpPr>
          <p:nvPr>
            <p:ph type="sldNum" sz="quarter" idx="10"/>
          </p:nvPr>
        </p:nvSpPr>
        <p:spPr/>
        <p:txBody>
          <a:bodyPr/>
          <a:lstStyle/>
          <a:p>
            <a:fld id="{849842BF-39F5-4FCC-8805-C96FE62C4E7D}" type="slidenum">
              <a:rPr lang="en-GB" smtClean="0"/>
              <a:t>5</a:t>
            </a:fld>
            <a:endParaRPr lang="en-GB"/>
          </a:p>
        </p:txBody>
      </p:sp>
    </p:spTree>
    <p:extLst>
      <p:ext uri="{BB962C8B-B14F-4D97-AF65-F5344CB8AC3E}">
        <p14:creationId xmlns:p14="http://schemas.microsoft.com/office/powerpoint/2010/main" val="3795797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1" kern="1200" dirty="0" smtClean="0">
                <a:solidFill>
                  <a:schemeClr val="tx1"/>
                </a:solidFill>
                <a:effectLst/>
                <a:latin typeface="+mn-lt"/>
                <a:ea typeface="+mn-ea"/>
                <a:cs typeface="+mn-cs"/>
              </a:rPr>
              <a:t>- there can be motion of one slice relative to another due to the delay, and the fact that the realignment model cannot correct this motion, which is one reason for wanting to include realignment parameters in the linear model. I don't think you need to discuss slice-timing-correction itself, since this will probably be discussed in the talk on event-related fMRI. The choice of whether to have STC before or after realignment (or not at all) is still a matter of debate, depending on some subtle things like whether the slices are acquired with an "interleaved" sequence or not, and how much motion there is (probably too much detail to get into in </a:t>
            </a:r>
            <a:r>
              <a:rPr lang="en-GB" sz="1200" b="0" i="1" kern="1200" dirty="0" err="1" smtClean="0">
                <a:solidFill>
                  <a:schemeClr val="tx1"/>
                </a:solidFill>
                <a:effectLst/>
                <a:latin typeface="+mn-lt"/>
                <a:ea typeface="+mn-ea"/>
                <a:cs typeface="+mn-cs"/>
              </a:rPr>
              <a:t>MfD</a:t>
            </a:r>
            <a:r>
              <a:rPr lang="en-GB" sz="1200" b="0" i="1" kern="1200" dirty="0" smtClean="0">
                <a:solidFill>
                  <a:schemeClr val="tx1"/>
                </a:solidFill>
                <a:effectLst/>
                <a:latin typeface="+mn-lt"/>
                <a:ea typeface="+mn-ea"/>
                <a:cs typeface="+mn-cs"/>
              </a:rPr>
              <a:t>).</a:t>
            </a:r>
            <a:endParaRPr lang="en-GB" i="1" dirty="0" smtClean="0"/>
          </a:p>
          <a:p>
            <a:endParaRPr lang="en-GB" baseline="0" dirty="0" smtClean="0"/>
          </a:p>
        </p:txBody>
      </p:sp>
      <p:sp>
        <p:nvSpPr>
          <p:cNvPr id="4" name="Slide Number Placeholder 3"/>
          <p:cNvSpPr>
            <a:spLocks noGrp="1"/>
          </p:cNvSpPr>
          <p:nvPr>
            <p:ph type="sldNum" sz="quarter" idx="10"/>
          </p:nvPr>
        </p:nvSpPr>
        <p:spPr/>
        <p:txBody>
          <a:bodyPr/>
          <a:lstStyle/>
          <a:p>
            <a:fld id="{849842BF-39F5-4FCC-8805-C96FE62C4E7D}" type="slidenum">
              <a:rPr lang="en-GB" smtClean="0"/>
              <a:t>6</a:t>
            </a:fld>
            <a:endParaRPr lang="en-GB"/>
          </a:p>
        </p:txBody>
      </p:sp>
    </p:spTree>
    <p:extLst>
      <p:ext uri="{BB962C8B-B14F-4D97-AF65-F5344CB8AC3E}">
        <p14:creationId xmlns:p14="http://schemas.microsoft.com/office/powerpoint/2010/main" val="1566165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849842BF-39F5-4FCC-8805-C96FE62C4E7D}" type="slidenum">
              <a:rPr lang="en-GB" smtClean="0"/>
              <a:t>7</a:t>
            </a:fld>
            <a:endParaRPr lang="en-GB"/>
          </a:p>
        </p:txBody>
      </p:sp>
    </p:spTree>
    <p:extLst>
      <p:ext uri="{BB962C8B-B14F-4D97-AF65-F5344CB8AC3E}">
        <p14:creationId xmlns:p14="http://schemas.microsoft.com/office/powerpoint/2010/main" val="1566165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849842BF-39F5-4FCC-8805-C96FE62C4E7D}" type="slidenum">
              <a:rPr lang="en-GB" smtClean="0"/>
              <a:t>8</a:t>
            </a:fld>
            <a:endParaRPr lang="en-GB"/>
          </a:p>
        </p:txBody>
      </p:sp>
    </p:spTree>
    <p:extLst>
      <p:ext uri="{BB962C8B-B14F-4D97-AF65-F5344CB8AC3E}">
        <p14:creationId xmlns:p14="http://schemas.microsoft.com/office/powerpoint/2010/main" val="1566165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QN: What’s a good length of time that we can scan for?</a:t>
            </a:r>
          </a:p>
          <a:p>
            <a:r>
              <a:rPr lang="en-GB" sz="1200" b="0" i="1" kern="1200" dirty="0" smtClean="0">
                <a:solidFill>
                  <a:schemeClr val="tx1"/>
                </a:solidFill>
                <a:effectLst/>
                <a:latin typeface="+mn-lt"/>
                <a:ea typeface="+mn-ea"/>
                <a:cs typeface="+mn-cs"/>
              </a:rPr>
              <a:t>Regarding length of scanning sessions, I'm not very well placed to answer, because I haven't done a lot of scanning. It's also very much dependent on what group you are scanning (e.g. children, elderly or patients might only tolerate shorter sessions). I'd probably aim for less than 10 minutes per run, though perhaps I'm being over-conservative there (I think the HCP scan for longer), and for no more than 90 </a:t>
            </a:r>
            <a:r>
              <a:rPr lang="en-GB" sz="1200" b="0" i="1" kern="1200" dirty="0" err="1" smtClean="0">
                <a:solidFill>
                  <a:schemeClr val="tx1"/>
                </a:solidFill>
                <a:effectLst/>
                <a:latin typeface="+mn-lt"/>
                <a:ea typeface="+mn-ea"/>
                <a:cs typeface="+mn-cs"/>
              </a:rPr>
              <a:t>mins</a:t>
            </a:r>
            <a:r>
              <a:rPr lang="en-GB" sz="1200" b="0" i="1" kern="1200" dirty="0" smtClean="0">
                <a:solidFill>
                  <a:schemeClr val="tx1"/>
                </a:solidFill>
                <a:effectLst/>
                <a:latin typeface="+mn-lt"/>
                <a:ea typeface="+mn-ea"/>
                <a:cs typeface="+mn-cs"/>
              </a:rPr>
              <a:t> total time in the scanner, ideally less than 60.</a:t>
            </a:r>
            <a:endParaRPr lang="en-GB" i="1" dirty="0"/>
          </a:p>
        </p:txBody>
      </p:sp>
      <p:sp>
        <p:nvSpPr>
          <p:cNvPr id="4" name="Slide Number Placeholder 3"/>
          <p:cNvSpPr>
            <a:spLocks noGrp="1"/>
          </p:cNvSpPr>
          <p:nvPr>
            <p:ph type="sldNum" sz="quarter" idx="10"/>
          </p:nvPr>
        </p:nvSpPr>
        <p:spPr/>
        <p:txBody>
          <a:bodyPr/>
          <a:lstStyle/>
          <a:p>
            <a:fld id="{849842BF-39F5-4FCC-8805-C96FE62C4E7D}" type="slidenum">
              <a:rPr lang="en-GB" smtClean="0"/>
              <a:t>9</a:t>
            </a:fld>
            <a:endParaRPr lang="en-GB"/>
          </a:p>
        </p:txBody>
      </p:sp>
    </p:spTree>
    <p:extLst>
      <p:ext uri="{BB962C8B-B14F-4D97-AF65-F5344CB8AC3E}">
        <p14:creationId xmlns:p14="http://schemas.microsoft.com/office/powerpoint/2010/main" val="3785658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descr="MidBlue10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23850" y="1484313"/>
            <a:ext cx="8496300" cy="1368425"/>
          </a:xfrm>
        </p:spPr>
        <p:txBody>
          <a:bodyPr/>
          <a:lstStyle>
            <a:lvl1pPr>
              <a:defRPr/>
            </a:lvl1pPr>
          </a:lstStyle>
          <a:p>
            <a:pPr lvl="0"/>
            <a:r>
              <a:rPr lang="en-US" altLang="en-US" noProof="0" smtClean="0"/>
              <a:t>Click to edit Master title style</a:t>
            </a:r>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pPr lvl="0"/>
            <a:r>
              <a:rPr lang="en-US" altLang="en-US" noProof="0" smtClean="0"/>
              <a:t>Click to edit Master subtitle style</a:t>
            </a:r>
          </a:p>
        </p:txBody>
      </p:sp>
      <p:sp>
        <p:nvSpPr>
          <p:cNvPr id="5" name="Rectangle 9"/>
          <p:cNvSpPr>
            <a:spLocks noGrp="1" noChangeArrowheads="1"/>
          </p:cNvSpPr>
          <p:nvPr>
            <p:ph type="ftr" sz="quarter" idx="10"/>
          </p:nvPr>
        </p:nvSpPr>
        <p:spPr bwMode="auto">
          <a:xfrm>
            <a:off x="323850" y="6245225"/>
            <a:ext cx="84963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400" smtClean="0">
                <a:latin typeface="Arial" charset="0"/>
              </a:defRPr>
            </a:lvl1pPr>
          </a:lstStyle>
          <a:p>
            <a:pPr>
              <a:defRPr/>
            </a:pPr>
            <a:endParaRPr lang="en-US" altLang="en-US"/>
          </a:p>
        </p:txBody>
      </p:sp>
    </p:spTree>
    <p:extLst>
      <p:ext uri="{BB962C8B-B14F-4D97-AF65-F5344CB8AC3E}">
        <p14:creationId xmlns:p14="http://schemas.microsoft.com/office/powerpoint/2010/main" val="4173839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9E6E983F-98AE-4906-A684-4F2A0A1C581C}" type="slidenum">
              <a:rPr lang="en-US" altLang="en-US"/>
              <a:pPr/>
              <a:t>‹#›</a:t>
            </a:fld>
            <a:endParaRPr lang="en-US" altLang="en-US"/>
          </a:p>
        </p:txBody>
      </p:sp>
    </p:spTree>
    <p:extLst>
      <p:ext uri="{BB962C8B-B14F-4D97-AF65-F5344CB8AC3E}">
        <p14:creationId xmlns:p14="http://schemas.microsoft.com/office/powerpoint/2010/main" val="2368116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52DC9154-9CD9-42D3-91C0-B540643D45DA}" type="slidenum">
              <a:rPr lang="en-US" altLang="en-US"/>
              <a:pPr/>
              <a:t>‹#›</a:t>
            </a:fld>
            <a:endParaRPr lang="en-US" altLang="en-US"/>
          </a:p>
        </p:txBody>
      </p:sp>
    </p:spTree>
    <p:extLst>
      <p:ext uri="{BB962C8B-B14F-4D97-AF65-F5344CB8AC3E}">
        <p14:creationId xmlns:p14="http://schemas.microsoft.com/office/powerpoint/2010/main" val="3422588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E424F80D-1854-4F2E-AEEB-8017FA3A70EC}" type="slidenum">
              <a:rPr lang="en-US" altLang="en-US"/>
              <a:pPr/>
              <a:t>‹#›</a:t>
            </a:fld>
            <a:endParaRPr lang="en-US" altLang="en-US"/>
          </a:p>
        </p:txBody>
      </p:sp>
    </p:spTree>
    <p:extLst>
      <p:ext uri="{BB962C8B-B14F-4D97-AF65-F5344CB8AC3E}">
        <p14:creationId xmlns:p14="http://schemas.microsoft.com/office/powerpoint/2010/main" val="3087209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AF43F1A3-94BE-4BB5-948D-EF13C40F4D2D}" type="slidenum">
              <a:rPr lang="en-US" altLang="en-US"/>
              <a:pPr/>
              <a:t>‹#›</a:t>
            </a:fld>
            <a:endParaRPr lang="en-US" altLang="en-US"/>
          </a:p>
        </p:txBody>
      </p:sp>
    </p:spTree>
    <p:extLst>
      <p:ext uri="{BB962C8B-B14F-4D97-AF65-F5344CB8AC3E}">
        <p14:creationId xmlns:p14="http://schemas.microsoft.com/office/powerpoint/2010/main" val="3805536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fld id="{39678CC5-FEA5-4ACE-97E8-1B55A295A0D0}" type="slidenum">
              <a:rPr lang="en-US" altLang="en-US"/>
              <a:pPr/>
              <a:t>‹#›</a:t>
            </a:fld>
            <a:endParaRPr lang="en-US" altLang="en-US"/>
          </a:p>
        </p:txBody>
      </p:sp>
    </p:spTree>
    <p:extLst>
      <p:ext uri="{BB962C8B-B14F-4D97-AF65-F5344CB8AC3E}">
        <p14:creationId xmlns:p14="http://schemas.microsoft.com/office/powerpoint/2010/main" val="727517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fld id="{867CF208-354C-4E5F-8777-A48124A6C5BA}" type="slidenum">
              <a:rPr lang="en-US" altLang="en-US"/>
              <a:pPr/>
              <a:t>‹#›</a:t>
            </a:fld>
            <a:endParaRPr lang="en-US" altLang="en-US"/>
          </a:p>
        </p:txBody>
      </p:sp>
    </p:spTree>
    <p:extLst>
      <p:ext uri="{BB962C8B-B14F-4D97-AF65-F5344CB8AC3E}">
        <p14:creationId xmlns:p14="http://schemas.microsoft.com/office/powerpoint/2010/main" val="2047203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fld id="{4A4578E0-0BDB-46FD-A0E0-8902CB74638B}" type="slidenum">
              <a:rPr lang="en-US" altLang="en-US"/>
              <a:pPr/>
              <a:t>‹#›</a:t>
            </a:fld>
            <a:endParaRPr lang="en-US" altLang="en-US"/>
          </a:p>
        </p:txBody>
      </p:sp>
    </p:spTree>
    <p:extLst>
      <p:ext uri="{BB962C8B-B14F-4D97-AF65-F5344CB8AC3E}">
        <p14:creationId xmlns:p14="http://schemas.microsoft.com/office/powerpoint/2010/main" val="1045354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0C1549CF-A744-42B6-8521-D2A3ECEFC593}" type="slidenum">
              <a:rPr lang="en-US" altLang="en-US"/>
              <a:pPr/>
              <a:t>‹#›</a:t>
            </a:fld>
            <a:endParaRPr lang="en-US" altLang="en-US"/>
          </a:p>
        </p:txBody>
      </p:sp>
    </p:spTree>
    <p:extLst>
      <p:ext uri="{BB962C8B-B14F-4D97-AF65-F5344CB8AC3E}">
        <p14:creationId xmlns:p14="http://schemas.microsoft.com/office/powerpoint/2010/main" val="2933212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8A572B79-A596-4D71-96AA-1C7A85313405}" type="slidenum">
              <a:rPr lang="en-US" altLang="en-US"/>
              <a:pPr/>
              <a:t>‹#›</a:t>
            </a:fld>
            <a:endParaRPr lang="en-US" altLang="en-US"/>
          </a:p>
        </p:txBody>
      </p:sp>
    </p:spTree>
    <p:extLst>
      <p:ext uri="{BB962C8B-B14F-4D97-AF65-F5344CB8AC3E}">
        <p14:creationId xmlns:p14="http://schemas.microsoft.com/office/powerpoint/2010/main" val="2358481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69149C79-0B27-4148-8064-82271C8074B0}" type="slidenum">
              <a:rPr lang="en-US" altLang="en-US"/>
              <a:pPr/>
              <a:t>‹#›</a:t>
            </a:fld>
            <a:endParaRPr lang="en-US" altLang="en-US"/>
          </a:p>
        </p:txBody>
      </p:sp>
    </p:spTree>
    <p:extLst>
      <p:ext uri="{BB962C8B-B14F-4D97-AF65-F5344CB8AC3E}">
        <p14:creationId xmlns:p14="http://schemas.microsoft.com/office/powerpoint/2010/main" val="36849076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908050"/>
            <a:ext cx="84899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30200" y="2708275"/>
            <a:ext cx="848995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286E7F5-D5F9-4152-A84B-8ACDB382494D}" type="slidenum">
              <a:rPr lang="en-US" altLang="en-US"/>
              <a:pPr/>
              <a:t>‹#›</a:t>
            </a:fld>
            <a:endParaRPr lang="en-US" altLang="en-US"/>
          </a:p>
        </p:txBody>
      </p:sp>
      <p:pic>
        <p:nvPicPr>
          <p:cNvPr id="1029" name="Picture 17" descr="MidBlue90"/>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3000" b="1">
          <a:solidFill>
            <a:schemeClr val="tx2"/>
          </a:solidFill>
          <a:latin typeface="Lato Black" panose="020F0A02020204030203" pitchFamily="34" charset="0"/>
        </a:defRPr>
      </a:lvl2pPr>
      <a:lvl3pPr algn="l" rtl="0" eaLnBrk="1" fontAlgn="base" hangingPunct="1">
        <a:spcBef>
          <a:spcPct val="0"/>
        </a:spcBef>
        <a:spcAft>
          <a:spcPct val="0"/>
        </a:spcAft>
        <a:defRPr sz="3000" b="1">
          <a:solidFill>
            <a:schemeClr val="tx2"/>
          </a:solidFill>
          <a:latin typeface="Lato Black" panose="020F0A02020204030203" pitchFamily="34" charset="0"/>
        </a:defRPr>
      </a:lvl3pPr>
      <a:lvl4pPr algn="l" rtl="0" eaLnBrk="1" fontAlgn="base" hangingPunct="1">
        <a:spcBef>
          <a:spcPct val="0"/>
        </a:spcBef>
        <a:spcAft>
          <a:spcPct val="0"/>
        </a:spcAft>
        <a:defRPr sz="3000" b="1">
          <a:solidFill>
            <a:schemeClr val="tx2"/>
          </a:solidFill>
          <a:latin typeface="Lato Black" panose="020F0A02020204030203" pitchFamily="34" charset="0"/>
        </a:defRPr>
      </a:lvl4pPr>
      <a:lvl5pPr algn="l" rtl="0" eaLnBrk="1" fontAlgn="base" hangingPunct="1">
        <a:spcBef>
          <a:spcPct val="0"/>
        </a:spcBef>
        <a:spcAft>
          <a:spcPct val="0"/>
        </a:spcAft>
        <a:defRPr sz="3000" b="1">
          <a:solidFill>
            <a:schemeClr val="tx2"/>
          </a:solidFill>
          <a:latin typeface="Lato Black" panose="020F0A02020204030203" pitchFamily="34" charset="0"/>
        </a:defRPr>
      </a:lvl5pPr>
      <a:lvl6pPr marL="457200" algn="l" rtl="0" eaLnBrk="1" fontAlgn="base" hangingPunct="1">
        <a:spcBef>
          <a:spcPct val="0"/>
        </a:spcBef>
        <a:spcAft>
          <a:spcPct val="0"/>
        </a:spcAft>
        <a:defRPr sz="3000" b="1">
          <a:solidFill>
            <a:schemeClr val="tx2"/>
          </a:solidFill>
          <a:latin typeface="Arial" charset="0"/>
        </a:defRPr>
      </a:lvl6pPr>
      <a:lvl7pPr marL="914400" algn="l" rtl="0" eaLnBrk="1" fontAlgn="base" hangingPunct="1">
        <a:spcBef>
          <a:spcPct val="0"/>
        </a:spcBef>
        <a:spcAft>
          <a:spcPct val="0"/>
        </a:spcAft>
        <a:defRPr sz="3000" b="1">
          <a:solidFill>
            <a:schemeClr val="tx2"/>
          </a:solidFill>
          <a:latin typeface="Arial" charset="0"/>
        </a:defRPr>
      </a:lvl7pPr>
      <a:lvl8pPr marL="1371600" algn="l" rtl="0" eaLnBrk="1" fontAlgn="base" hangingPunct="1">
        <a:spcBef>
          <a:spcPct val="0"/>
        </a:spcBef>
        <a:spcAft>
          <a:spcPct val="0"/>
        </a:spcAft>
        <a:defRPr sz="3000" b="1">
          <a:solidFill>
            <a:schemeClr val="tx2"/>
          </a:solidFill>
          <a:latin typeface="Arial" charset="0"/>
        </a:defRPr>
      </a:lvl8pPr>
      <a:lvl9pPr marL="1828800" algn="l" rtl="0" eaLnBrk="1" fontAlgn="base" hangingPunct="1">
        <a:spcBef>
          <a:spcPct val="0"/>
        </a:spcBef>
        <a:spcAft>
          <a:spcPct val="0"/>
        </a:spcAft>
        <a:defRPr sz="30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5" Type="http://schemas.openxmlformats.org/officeDocument/2006/relationships/image" Target="../media/image20.emf"/><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4" Type="http://schemas.microsoft.com/office/2007/relationships/hdphoto" Target="../media/hdphoto1.wdp"/><Relationship Id="rId5" Type="http://schemas.openxmlformats.org/officeDocument/2006/relationships/image" Target="../media/image22.png"/><Relationship Id="rId6" Type="http://schemas.microsoft.com/office/2007/relationships/hdphoto" Target="../media/hdphoto2.wdp"/><Relationship Id="rId7" Type="http://schemas.openxmlformats.org/officeDocument/2006/relationships/image" Target="../media/image23.png"/><Relationship Id="rId8" Type="http://schemas.microsoft.com/office/2007/relationships/hdphoto" Target="../media/hdphoto3.wdp"/><Relationship Id="rId9" Type="http://schemas.openxmlformats.org/officeDocument/2006/relationships/image" Target="../media/image24.png"/><Relationship Id="rId10"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hyperlink" Target="http://www.fil.ion.ucl.ac.uk/mfd/" TargetMode="External"/><Relationship Id="rId4" Type="http://schemas.openxmlformats.org/officeDocument/2006/relationships/hyperlink" Target="http://imaging.mrc-cbu.cam.ac.uk/imaging" TargetMode="External"/><Relationship Id="rId5" Type="http://schemas.openxmlformats.org/officeDocument/2006/relationships/hyperlink" Target="http://miykael.github.io/nipype-beginner-s-guide/neuroimaging.html" TargetMode="External"/><Relationship Id="rId6" Type="http://schemas.openxmlformats.org/officeDocument/2006/relationships/hyperlink" Target="http://andysbrainblog.blogspot.co.uk/2012/10/fmri-motion-correction-afnis-3dvolreg.html" TargetMode="Externa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comments" Target="../comments/commen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wmf"/><Relationship Id="rId7" Type="http://schemas.openxmlformats.org/officeDocument/2006/relationships/image" Target="../media/image8.png"/><Relationship Id="rId8"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image" Target="../media/image33.jpeg"/><Relationship Id="rId5" Type="http://schemas.openxmlformats.org/officeDocument/2006/relationships/image" Target="../media/image34.wmf"/><Relationship Id="rId6" Type="http://schemas.openxmlformats.org/officeDocument/2006/relationships/oleObject" Target="../embeddings/oleObject1.bin"/><Relationship Id="rId7" Type="http://schemas.openxmlformats.org/officeDocument/2006/relationships/image" Target="../media/image31.wmf"/><Relationship Id="rId8" Type="http://schemas.openxmlformats.org/officeDocument/2006/relationships/image" Target="../media/image35.wmf"/><Relationship Id="rId9" Type="http://schemas.openxmlformats.org/officeDocument/2006/relationships/oleObject" Target="../embeddings/oleObject2.bin"/><Relationship Id="rId10" Type="http://schemas.openxmlformats.org/officeDocument/2006/relationships/image" Target="../media/image32.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jpeg"/><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GB" altLang="en-US" sz="3200" dirty="0" smtClean="0">
                <a:latin typeface="Arial"/>
                <a:cs typeface="Arial"/>
              </a:rPr>
              <a:t>Preprocessing: Realigning and Unwarping</a:t>
            </a:r>
            <a:r>
              <a:rPr lang="en-GB" altLang="en-US" dirty="0" smtClean="0"/>
              <a:t>	</a:t>
            </a:r>
          </a:p>
        </p:txBody>
      </p:sp>
      <p:sp>
        <p:nvSpPr>
          <p:cNvPr id="3075" name="Rectangle 3"/>
          <p:cNvSpPr>
            <a:spLocks noGrp="1" noChangeArrowheads="1"/>
          </p:cNvSpPr>
          <p:nvPr>
            <p:ph type="subTitle" idx="1"/>
          </p:nvPr>
        </p:nvSpPr>
        <p:spPr/>
        <p:txBody>
          <a:bodyPr/>
          <a:lstStyle/>
          <a:p>
            <a:r>
              <a:rPr lang="en-GB" altLang="en-US" dirty="0" smtClean="0">
                <a:latin typeface="Arial"/>
                <a:cs typeface="Arial"/>
              </a:rPr>
              <a:t>Methods </a:t>
            </a:r>
            <a:r>
              <a:rPr lang="en-GB" altLang="en-US" dirty="0">
                <a:latin typeface="Arial"/>
                <a:cs typeface="Arial"/>
              </a:rPr>
              <a:t>for Dummies, </a:t>
            </a:r>
            <a:r>
              <a:rPr lang="en-GB" altLang="en-US" dirty="0" smtClean="0">
                <a:latin typeface="Arial"/>
                <a:cs typeface="Arial"/>
              </a:rPr>
              <a:t>2016/17</a:t>
            </a:r>
            <a:endParaRPr lang="en-GB" altLang="en-US" dirty="0">
              <a:latin typeface="Arial"/>
              <a:cs typeface="Arial"/>
            </a:endParaRPr>
          </a:p>
          <a:p>
            <a:pPr eaLnBrk="1" hangingPunct="1"/>
            <a:endParaRPr lang="en-GB" altLang="en-US" dirty="0">
              <a:latin typeface="Arial"/>
              <a:cs typeface="Arial"/>
            </a:endParaRPr>
          </a:p>
          <a:p>
            <a:pPr eaLnBrk="1" hangingPunct="1"/>
            <a:r>
              <a:rPr lang="en-GB" altLang="en-US" dirty="0" err="1" smtClean="0">
                <a:latin typeface="Arial"/>
                <a:cs typeface="Arial"/>
              </a:rPr>
              <a:t>Jakub</a:t>
            </a:r>
            <a:r>
              <a:rPr lang="en-GB" altLang="en-US" dirty="0" smtClean="0">
                <a:latin typeface="Arial"/>
                <a:cs typeface="Arial"/>
              </a:rPr>
              <a:t> </a:t>
            </a:r>
            <a:r>
              <a:rPr lang="en-GB" altLang="en-US" dirty="0" err="1" smtClean="0">
                <a:latin typeface="Arial"/>
                <a:cs typeface="Arial"/>
              </a:rPr>
              <a:t>Jilek</a:t>
            </a:r>
            <a:endParaRPr lang="en-GB" altLang="en-US" dirty="0" smtClean="0">
              <a:latin typeface="Arial"/>
              <a:cs typeface="Arial"/>
            </a:endParaRPr>
          </a:p>
          <a:p>
            <a:r>
              <a:rPr lang="en-GB" altLang="en-US" dirty="0" smtClean="0">
                <a:latin typeface="Arial"/>
                <a:cs typeface="Arial"/>
              </a:rPr>
              <a:t>Samira Kashefi</a:t>
            </a:r>
          </a:p>
          <a:p>
            <a:endParaRPr lang="en-GB" altLang="en-US" sz="1800" dirty="0"/>
          </a:p>
        </p:txBody>
      </p:sp>
      <p:pic>
        <p:nvPicPr>
          <p:cNvPr id="3" name="Picture 2" descr="images.jpg"/>
          <p:cNvPicPr>
            <a:picLocks noChangeAspect="1"/>
          </p:cNvPicPr>
          <p:nvPr/>
        </p:nvPicPr>
        <p:blipFill rotWithShape="1">
          <a:blip r:embed="rId3">
            <a:extLst>
              <a:ext uri="{28A0092B-C50C-407E-A947-70E740481C1C}">
                <a14:useLocalDpi xmlns:a14="http://schemas.microsoft.com/office/drawing/2010/main" val="0"/>
              </a:ext>
            </a:extLst>
          </a:blip>
          <a:srcRect l="6294" t="5543" b="13566"/>
          <a:stretch/>
        </p:blipFill>
        <p:spPr>
          <a:xfrm>
            <a:off x="5364088" y="2976215"/>
            <a:ext cx="3491880" cy="3861048"/>
          </a:xfrm>
          <a:prstGeom prst="rect">
            <a:avLst/>
          </a:prstGeom>
        </p:spPr>
      </p:pic>
    </p:spTree>
    <p:extLst>
      <p:ext uri="{BB962C8B-B14F-4D97-AF65-F5344CB8AC3E}">
        <p14:creationId xmlns:p14="http://schemas.microsoft.com/office/powerpoint/2010/main" val="115414920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67544" y="980728"/>
            <a:ext cx="8489950" cy="1296988"/>
          </a:xfrm>
        </p:spPr>
        <p:txBody>
          <a:bodyPr/>
          <a:lstStyle/>
          <a:p>
            <a:r>
              <a:rPr lang="en-GB" dirty="0" smtClean="0"/>
              <a:t>Other solution:  REGISTRATION</a:t>
            </a:r>
            <a:endParaRPr lang="en-GB" dirty="0"/>
          </a:p>
        </p:txBody>
      </p:sp>
      <p:sp>
        <p:nvSpPr>
          <p:cNvPr id="8" name="Rectangle 7"/>
          <p:cNvSpPr/>
          <p:nvPr/>
        </p:nvSpPr>
        <p:spPr>
          <a:xfrm>
            <a:off x="395536" y="1700808"/>
            <a:ext cx="8208911" cy="1938992"/>
          </a:xfrm>
          <a:prstGeom prst="rect">
            <a:avLst/>
          </a:prstGeom>
        </p:spPr>
        <p:txBody>
          <a:bodyPr wrap="square">
            <a:spAutoFit/>
          </a:bodyPr>
          <a:lstStyle/>
          <a:p>
            <a:r>
              <a:rPr lang="en-GB" sz="2400" dirty="0" smtClean="0">
                <a:sym typeface="Wingdings"/>
              </a:rPr>
              <a:t>= take </a:t>
            </a:r>
            <a:r>
              <a:rPr lang="en-GB" sz="2400" dirty="0">
                <a:sym typeface="Wingdings"/>
              </a:rPr>
              <a:t>two images and align them (spatially reshape one to match the other</a:t>
            </a:r>
            <a:r>
              <a:rPr lang="en-GB" sz="2400" dirty="0" smtClean="0">
                <a:sym typeface="Wingdings"/>
              </a:rPr>
              <a:t>)</a:t>
            </a:r>
          </a:p>
          <a:p>
            <a:r>
              <a:rPr lang="en-GB" sz="2400" dirty="0">
                <a:sym typeface="Wingdings"/>
              </a:rPr>
              <a:t>	</a:t>
            </a:r>
            <a:r>
              <a:rPr lang="en-GB" sz="2400" dirty="0" smtClean="0">
                <a:sym typeface="Wingdings"/>
              </a:rPr>
              <a:t> </a:t>
            </a:r>
            <a:r>
              <a:rPr lang="en-GB" sz="2400" dirty="0">
                <a:sym typeface="Wingdings"/>
              </a:rPr>
              <a:t>we need a mapping of each voxel from source to </a:t>
            </a:r>
            <a:r>
              <a:rPr lang="en-GB" sz="2400" dirty="0" smtClean="0">
                <a:sym typeface="Wingdings"/>
              </a:rPr>
              <a:t>	reference</a:t>
            </a:r>
            <a:endParaRPr lang="en-GB" sz="2400" dirty="0">
              <a:sym typeface="Wingdings"/>
            </a:endParaRPr>
          </a:p>
          <a:p>
            <a:endParaRPr lang="en-GB" sz="2400" dirty="0"/>
          </a:p>
        </p:txBody>
      </p:sp>
      <p:sp>
        <p:nvSpPr>
          <p:cNvPr id="3" name="Rectangle 2"/>
          <p:cNvSpPr/>
          <p:nvPr/>
        </p:nvSpPr>
        <p:spPr>
          <a:xfrm>
            <a:off x="546173" y="3501008"/>
            <a:ext cx="8597827" cy="3970318"/>
          </a:xfrm>
          <a:prstGeom prst="rect">
            <a:avLst/>
          </a:prstGeom>
        </p:spPr>
        <p:txBody>
          <a:bodyPr wrap="none">
            <a:spAutoFit/>
          </a:bodyPr>
          <a:lstStyle/>
          <a:p>
            <a:r>
              <a:rPr lang="en-GB" sz="2800" dirty="0" smtClean="0">
                <a:sym typeface="Wingdings"/>
              </a:rPr>
              <a:t>TYPES:</a:t>
            </a:r>
          </a:p>
          <a:p>
            <a:pPr marL="514350" indent="-514350">
              <a:buFont typeface="+mj-lt"/>
              <a:buAutoNum type="alphaUcPeriod"/>
            </a:pPr>
            <a:r>
              <a:rPr lang="en-GB" sz="2800" b="1" dirty="0" smtClean="0">
                <a:sym typeface="Wingdings"/>
              </a:rPr>
              <a:t>realignment</a:t>
            </a:r>
          </a:p>
          <a:p>
            <a:pPr lvl="1"/>
            <a:r>
              <a:rPr lang="en-GB" sz="2800" dirty="0" smtClean="0">
                <a:sym typeface="Wingdings"/>
              </a:rPr>
              <a:t>= </a:t>
            </a:r>
            <a:r>
              <a:rPr lang="en-GB" sz="2800" b="1" dirty="0" smtClean="0">
                <a:sym typeface="Wingdings"/>
              </a:rPr>
              <a:t>registration that uses a linear transformation</a:t>
            </a:r>
          </a:p>
          <a:p>
            <a:pPr lvl="1"/>
            <a:r>
              <a:rPr lang="en-GB" sz="2800" b="1" dirty="0" smtClean="0">
                <a:sym typeface="Wingdings"/>
              </a:rPr>
              <a:t>that preserves shape</a:t>
            </a:r>
          </a:p>
          <a:p>
            <a:pPr marL="514350" indent="-514350">
              <a:buFont typeface="+mj-lt"/>
              <a:buAutoNum type="alphaUcPeriod"/>
            </a:pPr>
            <a:r>
              <a:rPr lang="en-GB" sz="2800" dirty="0" smtClean="0">
                <a:sym typeface="Wingdings"/>
              </a:rPr>
              <a:t>unwarping</a:t>
            </a:r>
          </a:p>
          <a:p>
            <a:r>
              <a:rPr lang="en-GB" sz="2800" dirty="0" smtClean="0">
                <a:sym typeface="Wingdings"/>
              </a:rPr>
              <a:t>	= registration using non-linear transformation</a:t>
            </a:r>
            <a:br>
              <a:rPr lang="en-GB" sz="2800" dirty="0" smtClean="0">
                <a:sym typeface="Wingdings"/>
              </a:rPr>
            </a:br>
            <a:r>
              <a:rPr lang="en-GB" sz="2800" dirty="0" smtClean="0">
                <a:sym typeface="Wingdings"/>
              </a:rPr>
              <a:t>	that modifies shape</a:t>
            </a:r>
            <a:endParaRPr lang="en-GB" sz="2800" dirty="0">
              <a:sym typeface="Wingdings"/>
            </a:endParaRPr>
          </a:p>
          <a:p>
            <a:pPr lvl="1"/>
            <a:endParaRPr lang="en-GB" sz="2800" dirty="0" smtClean="0">
              <a:sym typeface="Wingdings"/>
            </a:endParaRPr>
          </a:p>
          <a:p>
            <a:pPr lvl="1"/>
            <a:r>
              <a:rPr lang="en-GB" sz="2800" dirty="0" smtClean="0">
                <a:sym typeface="Wingdings"/>
              </a:rPr>
              <a:t> </a:t>
            </a:r>
            <a:endParaRPr lang="en-US" sz="2800" dirty="0"/>
          </a:p>
        </p:txBody>
      </p:sp>
    </p:spTree>
    <p:extLst>
      <p:ext uri="{BB962C8B-B14F-4D97-AF65-F5344CB8AC3E}">
        <p14:creationId xmlns:p14="http://schemas.microsoft.com/office/powerpoint/2010/main" val="177356373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1520" y="2132856"/>
            <a:ext cx="8489950" cy="3457575"/>
          </a:xfrm>
        </p:spPr>
        <p:txBody>
          <a:bodyPr/>
          <a:lstStyle/>
          <a:p>
            <a:pPr marL="0" indent="0">
              <a:buNone/>
            </a:pPr>
            <a:r>
              <a:rPr lang="en-US" dirty="0"/>
              <a:t>1) specifying the </a:t>
            </a:r>
            <a:r>
              <a:rPr lang="en-US" dirty="0" smtClean="0"/>
              <a:t>transformations</a:t>
            </a:r>
            <a:r>
              <a:rPr lang="en-US" dirty="0"/>
              <a:t>; </a:t>
            </a:r>
          </a:p>
          <a:p>
            <a:pPr marL="0" indent="0">
              <a:buNone/>
            </a:pPr>
            <a:r>
              <a:rPr lang="en-US" dirty="0"/>
              <a:t>2) choosing a way of measuring the similarity between transformed images; </a:t>
            </a:r>
          </a:p>
          <a:p>
            <a:pPr marL="0" indent="0">
              <a:buNone/>
            </a:pPr>
            <a:r>
              <a:rPr lang="en-US" dirty="0"/>
              <a:t>3) </a:t>
            </a:r>
            <a:r>
              <a:rPr lang="en-US" dirty="0" smtClean="0"/>
              <a:t>find the transformation function parameters that maximise the similarity</a:t>
            </a:r>
            <a:endParaRPr lang="en-US" dirty="0"/>
          </a:p>
          <a:p>
            <a:pPr marL="0" indent="0">
              <a:buNone/>
            </a:pPr>
            <a:r>
              <a:rPr lang="en-US" dirty="0"/>
              <a:t>4) conduct the transformation</a:t>
            </a:r>
          </a:p>
        </p:txBody>
      </p:sp>
      <p:sp>
        <p:nvSpPr>
          <p:cNvPr id="5" name="Title 4"/>
          <p:cNvSpPr>
            <a:spLocks noGrp="1"/>
          </p:cNvSpPr>
          <p:nvPr>
            <p:ph type="title"/>
          </p:nvPr>
        </p:nvSpPr>
        <p:spPr>
          <a:xfrm>
            <a:off x="330200" y="908050"/>
            <a:ext cx="8489950" cy="720750"/>
          </a:xfrm>
        </p:spPr>
        <p:txBody>
          <a:bodyPr/>
          <a:lstStyle/>
          <a:p>
            <a:pPr algn="ctr"/>
            <a:r>
              <a:rPr lang="en-US" dirty="0" smtClean="0"/>
              <a:t>Realignment: Stages</a:t>
            </a:r>
            <a:endParaRPr lang="en-US" dirty="0"/>
          </a:p>
        </p:txBody>
      </p:sp>
    </p:spTree>
    <p:extLst>
      <p:ext uri="{BB962C8B-B14F-4D97-AF65-F5344CB8AC3E}">
        <p14:creationId xmlns:p14="http://schemas.microsoft.com/office/powerpoint/2010/main" val="390303607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1520" y="2132856"/>
            <a:ext cx="8489950" cy="3457575"/>
          </a:xfrm>
        </p:spPr>
        <p:txBody>
          <a:bodyPr/>
          <a:lstStyle/>
          <a:p>
            <a:pPr marL="0" indent="0">
              <a:buNone/>
            </a:pPr>
            <a:r>
              <a:rPr lang="en-US" b="1" dirty="0"/>
              <a:t>1) specifying the </a:t>
            </a:r>
            <a:r>
              <a:rPr lang="en-US" b="1" dirty="0" smtClean="0"/>
              <a:t>transformations</a:t>
            </a:r>
            <a:endParaRPr lang="en-US" b="1" dirty="0"/>
          </a:p>
          <a:p>
            <a:pPr marL="0" indent="0">
              <a:buNone/>
            </a:pPr>
            <a:r>
              <a:rPr lang="en-US" dirty="0"/>
              <a:t>2) choosing a way of measuring the similarity between transformed images; </a:t>
            </a:r>
          </a:p>
          <a:p>
            <a:pPr marL="0" indent="0">
              <a:buNone/>
            </a:pPr>
            <a:r>
              <a:rPr lang="en-US" dirty="0"/>
              <a:t>3) </a:t>
            </a:r>
            <a:r>
              <a:rPr lang="en-US" dirty="0" smtClean="0"/>
              <a:t>find the transformation function parameters that maximise the similarity</a:t>
            </a:r>
            <a:endParaRPr lang="en-US" dirty="0"/>
          </a:p>
          <a:p>
            <a:pPr marL="0" indent="0">
              <a:buNone/>
            </a:pPr>
            <a:r>
              <a:rPr lang="en-US" dirty="0"/>
              <a:t>4) conduct the transformation</a:t>
            </a:r>
          </a:p>
        </p:txBody>
      </p:sp>
      <p:sp>
        <p:nvSpPr>
          <p:cNvPr id="5" name="Title 4"/>
          <p:cNvSpPr>
            <a:spLocks noGrp="1"/>
          </p:cNvSpPr>
          <p:nvPr>
            <p:ph type="title"/>
          </p:nvPr>
        </p:nvSpPr>
        <p:spPr>
          <a:xfrm>
            <a:off x="330200" y="908050"/>
            <a:ext cx="8489950" cy="720750"/>
          </a:xfrm>
        </p:spPr>
        <p:txBody>
          <a:bodyPr/>
          <a:lstStyle/>
          <a:p>
            <a:pPr algn="ctr"/>
            <a:r>
              <a:rPr lang="en-US" dirty="0" smtClean="0"/>
              <a:t>Realignment: Stages</a:t>
            </a:r>
            <a:endParaRPr lang="en-US" dirty="0"/>
          </a:p>
        </p:txBody>
      </p:sp>
    </p:spTree>
    <p:extLst>
      <p:ext uri="{BB962C8B-B14F-4D97-AF65-F5344CB8AC3E}">
        <p14:creationId xmlns:p14="http://schemas.microsoft.com/office/powerpoint/2010/main" val="16248905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p:txBody>
          <a:bodyPr/>
          <a:lstStyle/>
          <a:p>
            <a:r>
              <a:rPr lang="en-US" dirty="0"/>
              <a:t>1) specifying the </a:t>
            </a:r>
            <a:r>
              <a:rPr lang="en-US" dirty="0" smtClean="0"/>
              <a:t>transformation:</a:t>
            </a:r>
            <a:endParaRPr lang="en-US" dirty="0"/>
          </a:p>
        </p:txBody>
      </p:sp>
      <p:sp>
        <p:nvSpPr>
          <p:cNvPr id="3" name="Content Placeholder 3"/>
          <p:cNvSpPr>
            <a:spLocks noGrp="1"/>
          </p:cNvSpPr>
          <p:nvPr>
            <p:ph idx="1"/>
          </p:nvPr>
        </p:nvSpPr>
        <p:spPr>
          <a:xfrm>
            <a:off x="539552" y="1628800"/>
            <a:ext cx="8489950" cy="3457575"/>
          </a:xfrm>
        </p:spPr>
        <p:txBody>
          <a:bodyPr/>
          <a:lstStyle/>
          <a:p>
            <a:pPr>
              <a:buFontTx/>
              <a:buChar char="-"/>
            </a:pPr>
            <a:r>
              <a:rPr lang="en-US" dirty="0" smtClean="0"/>
              <a:t>characterised by DOF = degrees of freedom</a:t>
            </a:r>
          </a:p>
          <a:p>
            <a:pPr marL="0" indent="0">
              <a:buNone/>
            </a:pPr>
            <a:endParaRPr lang="en-US" dirty="0" smtClean="0"/>
          </a:p>
          <a:p>
            <a:pPr marL="514350" indent="-514350">
              <a:buAutoNum type="alphaLcParenR"/>
            </a:pPr>
            <a:r>
              <a:rPr lang="en-US" dirty="0" smtClean="0"/>
              <a:t>choose the transformation function</a:t>
            </a:r>
          </a:p>
          <a:p>
            <a:pPr marL="0" indent="0">
              <a:buNone/>
            </a:pPr>
            <a:r>
              <a:rPr lang="en-US" dirty="0" smtClean="0"/>
              <a:t>b)  choose the interpolation function</a:t>
            </a:r>
          </a:p>
          <a:p>
            <a:pPr marL="0" indent="0">
              <a:buNone/>
            </a:pPr>
            <a:endParaRPr lang="en-US" dirty="0" smtClean="0"/>
          </a:p>
        </p:txBody>
      </p:sp>
    </p:spTree>
    <p:extLst>
      <p:ext uri="{BB962C8B-B14F-4D97-AF65-F5344CB8AC3E}">
        <p14:creationId xmlns:p14="http://schemas.microsoft.com/office/powerpoint/2010/main" val="195901812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Transformation function:  rigid-body</a:t>
            </a:r>
            <a:endParaRPr lang="en-GB" dirty="0"/>
          </a:p>
        </p:txBody>
      </p:sp>
      <p:sp>
        <p:nvSpPr>
          <p:cNvPr id="3" name="Content Placeholder 2"/>
          <p:cNvSpPr>
            <a:spLocks noGrp="1"/>
          </p:cNvSpPr>
          <p:nvPr>
            <p:ph idx="1"/>
          </p:nvPr>
        </p:nvSpPr>
        <p:spPr>
          <a:xfrm>
            <a:off x="395536" y="1844824"/>
            <a:ext cx="6480720" cy="4507722"/>
          </a:xfrm>
        </p:spPr>
        <p:txBody>
          <a:bodyPr/>
          <a:lstStyle/>
          <a:p>
            <a:r>
              <a:rPr lang="en-GB" sz="2200" b="1" dirty="0" smtClean="0"/>
              <a:t>assumes that shape and size of brain images do not change </a:t>
            </a:r>
            <a:r>
              <a:rPr lang="en-GB" sz="2200" b="1" dirty="0" smtClean="0">
                <a:sym typeface="Wingdings"/>
              </a:rPr>
              <a:t> for within subject</a:t>
            </a:r>
          </a:p>
          <a:p>
            <a:r>
              <a:rPr lang="en-GB" sz="2400" dirty="0">
                <a:sym typeface="Wingdings"/>
              </a:rPr>
              <a:t>preserves the distance between any 2 </a:t>
            </a:r>
            <a:r>
              <a:rPr lang="en-GB" sz="2400" dirty="0" smtClean="0">
                <a:sym typeface="Wingdings"/>
              </a:rPr>
              <a:t>points</a:t>
            </a:r>
            <a:endParaRPr lang="en-GB" sz="2400" dirty="0" smtClean="0"/>
          </a:p>
          <a:p>
            <a:r>
              <a:rPr lang="en-GB" sz="2400" dirty="0" smtClean="0"/>
              <a:t>A </a:t>
            </a:r>
            <a:r>
              <a:rPr lang="en-GB" sz="2400" dirty="0"/>
              <a:t>reference image is chosen (usually first image</a:t>
            </a:r>
            <a:r>
              <a:rPr lang="en-GB" sz="2400" dirty="0" smtClean="0"/>
              <a:t>)</a:t>
            </a:r>
            <a:endParaRPr lang="en-GB" sz="2200" b="1" dirty="0" smtClean="0">
              <a:sym typeface="Wingdings"/>
            </a:endParaRPr>
          </a:p>
          <a:p>
            <a:r>
              <a:rPr lang="en-GB" sz="2200" dirty="0"/>
              <a:t>Estimate </a:t>
            </a:r>
            <a:r>
              <a:rPr lang="en-GB" sz="2200" dirty="0" smtClean="0"/>
              <a:t>6 </a:t>
            </a:r>
            <a:r>
              <a:rPr lang="en-GB" sz="2200" dirty="0"/>
              <a:t>parameters </a:t>
            </a:r>
            <a:r>
              <a:rPr lang="en-GB" sz="2200" dirty="0" smtClean="0"/>
              <a:t>to minimise </a:t>
            </a:r>
            <a:r>
              <a:rPr lang="en-GB" sz="2200" dirty="0"/>
              <a:t>the sum of squared differences between each scan and a reference scan:</a:t>
            </a:r>
            <a:endParaRPr lang="en-GB" sz="2200" dirty="0" smtClean="0"/>
          </a:p>
          <a:p>
            <a:pPr lvl="1"/>
            <a:r>
              <a:rPr lang="en-GB" sz="1800" dirty="0" smtClean="0"/>
              <a:t>3 translations (x, y, z)</a:t>
            </a:r>
          </a:p>
          <a:p>
            <a:pPr lvl="1"/>
            <a:r>
              <a:rPr lang="en-GB" sz="1800" dirty="0" smtClean="0"/>
              <a:t>3 rotations (degrees)</a:t>
            </a:r>
          </a:p>
          <a:p>
            <a:pPr marL="914400" lvl="2" indent="0">
              <a:buNone/>
            </a:pPr>
            <a:r>
              <a:rPr lang="en-GB" dirty="0" smtClean="0">
                <a:sym typeface="Wingdings"/>
              </a:rPr>
              <a:t> 6 DOF</a:t>
            </a:r>
            <a:endParaRPr lang="en-GB" dirty="0" smtClean="0"/>
          </a:p>
        </p:txBody>
      </p:sp>
      <p:grpSp>
        <p:nvGrpSpPr>
          <p:cNvPr id="22" name="Group 21"/>
          <p:cNvGrpSpPr/>
          <p:nvPr/>
        </p:nvGrpSpPr>
        <p:grpSpPr>
          <a:xfrm>
            <a:off x="6862224" y="2060848"/>
            <a:ext cx="2160240" cy="2141619"/>
            <a:chOff x="-36512" y="3751607"/>
            <a:chExt cx="2717800" cy="2917753"/>
          </a:xfrm>
        </p:grpSpPr>
        <p:pic>
          <p:nvPicPr>
            <p:cNvPr id="23" name="Picture 2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512" y="4402410"/>
              <a:ext cx="2717800" cy="2266950"/>
            </a:xfrm>
            <a:prstGeom prst="rect">
              <a:avLst/>
            </a:prstGeom>
          </p:spPr>
        </p:pic>
        <p:sp>
          <p:nvSpPr>
            <p:cNvPr id="33" name="Title 1"/>
            <p:cNvSpPr txBox="1">
              <a:spLocks/>
            </p:cNvSpPr>
            <p:nvPr/>
          </p:nvSpPr>
          <p:spPr>
            <a:xfrm>
              <a:off x="350280" y="3751607"/>
              <a:ext cx="1944215" cy="5858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600" dirty="0">
                  <a:solidFill>
                    <a:schemeClr val="accent6"/>
                  </a:solidFill>
                  <a:ea typeface="+mn-ea"/>
                  <a:cs typeface="+mn-cs"/>
                </a:rPr>
                <a:t>Translation</a:t>
              </a:r>
            </a:p>
          </p:txBody>
        </p:sp>
      </p:grpSp>
      <p:grpSp>
        <p:nvGrpSpPr>
          <p:cNvPr id="34" name="Group 33"/>
          <p:cNvGrpSpPr/>
          <p:nvPr/>
        </p:nvGrpSpPr>
        <p:grpSpPr>
          <a:xfrm>
            <a:off x="6751399" y="4291499"/>
            <a:ext cx="2381890" cy="2254752"/>
            <a:chOff x="6319090" y="3636443"/>
            <a:chExt cx="3005438" cy="3032917"/>
          </a:xfrm>
        </p:grpSpPr>
        <p:pic>
          <p:nvPicPr>
            <p:cNvPr id="35" name="Picture 3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60850" y="4410746"/>
              <a:ext cx="2721919" cy="2258614"/>
            </a:xfrm>
            <a:prstGeom prst="rect">
              <a:avLst/>
            </a:prstGeom>
          </p:spPr>
        </p:pic>
        <p:sp>
          <p:nvSpPr>
            <p:cNvPr id="36" name="Title 1"/>
            <p:cNvSpPr txBox="1">
              <a:spLocks/>
            </p:cNvSpPr>
            <p:nvPr/>
          </p:nvSpPr>
          <p:spPr>
            <a:xfrm>
              <a:off x="6319090" y="3636443"/>
              <a:ext cx="3005438" cy="5347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600" dirty="0">
                  <a:solidFill>
                    <a:schemeClr val="accent6"/>
                  </a:solidFill>
                  <a:ea typeface="+mn-ea"/>
                  <a:cs typeface="+mn-cs"/>
                </a:rPr>
                <a:t>Rotation</a:t>
              </a:r>
            </a:p>
          </p:txBody>
        </p:sp>
      </p:grpSp>
    </p:spTree>
    <p:extLst>
      <p:ext uri="{BB962C8B-B14F-4D97-AF65-F5344CB8AC3E}">
        <p14:creationId xmlns:p14="http://schemas.microsoft.com/office/powerpoint/2010/main" val="255302949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 Interpolation</a:t>
            </a:r>
            <a:endParaRPr lang="en-GB" dirty="0"/>
          </a:p>
        </p:txBody>
      </p:sp>
      <p:sp>
        <p:nvSpPr>
          <p:cNvPr id="3" name="Content Placeholder 2"/>
          <p:cNvSpPr>
            <a:spLocks noGrp="1"/>
          </p:cNvSpPr>
          <p:nvPr>
            <p:ph idx="1"/>
          </p:nvPr>
        </p:nvSpPr>
        <p:spPr>
          <a:xfrm>
            <a:off x="683568" y="3140968"/>
            <a:ext cx="7272808" cy="4507722"/>
          </a:xfrm>
        </p:spPr>
        <p:txBody>
          <a:bodyPr/>
          <a:lstStyle/>
          <a:p>
            <a:r>
              <a:rPr lang="en-GB" sz="1800" dirty="0" smtClean="0"/>
              <a:t>Interpolation involves constructing new data points based on known data</a:t>
            </a:r>
          </a:p>
          <a:p>
            <a:r>
              <a:rPr lang="en-GB" sz="1800" dirty="0" smtClean="0"/>
              <a:t>Simple interpolation:</a:t>
            </a:r>
          </a:p>
          <a:p>
            <a:pPr lvl="1"/>
            <a:r>
              <a:rPr lang="en-GB" sz="1600" dirty="0" smtClean="0"/>
              <a:t>Nearest neighbour: Take value of closest voxel</a:t>
            </a:r>
          </a:p>
          <a:p>
            <a:pPr lvl="1"/>
            <a:r>
              <a:rPr lang="en-GB" sz="1600" dirty="0" smtClean="0"/>
              <a:t>Tri-linear: Take weighted average of neighbouring voxels</a:t>
            </a:r>
          </a:p>
          <a:p>
            <a:r>
              <a:rPr lang="en-GB" sz="2000" dirty="0" smtClean="0"/>
              <a:t>B-Spline interpolation</a:t>
            </a:r>
          </a:p>
          <a:p>
            <a:pPr lvl="1"/>
            <a:r>
              <a:rPr lang="en-GB" sz="1600" dirty="0" smtClean="0"/>
              <a:t>Improves accuracy – SPM uses this as standard</a:t>
            </a:r>
          </a:p>
          <a:p>
            <a:pPr lvl="1"/>
            <a:r>
              <a:rPr lang="en-GB" sz="1600" dirty="0" smtClean="0"/>
              <a:t>uses information beyond the neighbouring voxels</a:t>
            </a:r>
          </a:p>
        </p:txBody>
      </p:sp>
      <p:pic>
        <p:nvPicPr>
          <p:cNvPr id="4" name="Picture 3" descr="interpolation.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556792"/>
            <a:ext cx="8267700" cy="1384300"/>
          </a:xfrm>
          <a:prstGeom prst="rect">
            <a:avLst/>
          </a:prstGeom>
        </p:spPr>
      </p:pic>
    </p:spTree>
    <p:extLst>
      <p:ext uri="{BB962C8B-B14F-4D97-AF65-F5344CB8AC3E}">
        <p14:creationId xmlns:p14="http://schemas.microsoft.com/office/powerpoint/2010/main" val="156065750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1520" y="2132856"/>
            <a:ext cx="8489950" cy="3457575"/>
          </a:xfrm>
        </p:spPr>
        <p:txBody>
          <a:bodyPr/>
          <a:lstStyle/>
          <a:p>
            <a:pPr marL="0" indent="0">
              <a:buNone/>
            </a:pPr>
            <a:r>
              <a:rPr lang="en-US" dirty="0"/>
              <a:t>1) specifying the </a:t>
            </a:r>
            <a:r>
              <a:rPr lang="en-US" dirty="0" smtClean="0"/>
              <a:t>transformations</a:t>
            </a:r>
            <a:r>
              <a:rPr lang="en-US" dirty="0"/>
              <a:t>; </a:t>
            </a:r>
          </a:p>
          <a:p>
            <a:pPr marL="0" indent="0">
              <a:buNone/>
            </a:pPr>
            <a:r>
              <a:rPr lang="en-US" b="1" dirty="0"/>
              <a:t>2) choosing a way of measuring the similarity between transformed images; </a:t>
            </a:r>
          </a:p>
          <a:p>
            <a:pPr marL="0" indent="0">
              <a:buNone/>
            </a:pPr>
            <a:r>
              <a:rPr lang="en-US" dirty="0"/>
              <a:t>3) </a:t>
            </a:r>
            <a:r>
              <a:rPr lang="en-US" dirty="0" smtClean="0"/>
              <a:t>find the transformation function parameters that maximise the similarity</a:t>
            </a:r>
            <a:endParaRPr lang="en-US" dirty="0"/>
          </a:p>
          <a:p>
            <a:pPr marL="0" indent="0">
              <a:buNone/>
            </a:pPr>
            <a:r>
              <a:rPr lang="en-US" dirty="0"/>
              <a:t>4) conduct the transformation</a:t>
            </a:r>
          </a:p>
        </p:txBody>
      </p:sp>
      <p:sp>
        <p:nvSpPr>
          <p:cNvPr id="5" name="Title 4"/>
          <p:cNvSpPr>
            <a:spLocks noGrp="1"/>
          </p:cNvSpPr>
          <p:nvPr>
            <p:ph type="title"/>
          </p:nvPr>
        </p:nvSpPr>
        <p:spPr>
          <a:xfrm>
            <a:off x="330200" y="908050"/>
            <a:ext cx="8489950" cy="720750"/>
          </a:xfrm>
        </p:spPr>
        <p:txBody>
          <a:bodyPr/>
          <a:lstStyle/>
          <a:p>
            <a:pPr algn="ctr"/>
            <a:r>
              <a:rPr lang="en-US" dirty="0" smtClean="0"/>
              <a:t>Realignment: Stages</a:t>
            </a:r>
            <a:endParaRPr lang="en-US" dirty="0"/>
          </a:p>
        </p:txBody>
      </p:sp>
    </p:spTree>
    <p:extLst>
      <p:ext uri="{BB962C8B-B14F-4D97-AF65-F5344CB8AC3E}">
        <p14:creationId xmlns:p14="http://schemas.microsoft.com/office/powerpoint/2010/main" val="16248905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p:txBody>
          <a:bodyPr/>
          <a:lstStyle/>
          <a:p>
            <a:r>
              <a:rPr lang="en-US" dirty="0" smtClean="0"/>
              <a:t>2) Choose a similarity / cost function</a:t>
            </a:r>
            <a:endParaRPr lang="en-US" dirty="0"/>
          </a:p>
        </p:txBody>
      </p:sp>
      <p:sp>
        <p:nvSpPr>
          <p:cNvPr id="4" name="Rectangle 3"/>
          <p:cNvSpPr/>
          <p:nvPr/>
        </p:nvSpPr>
        <p:spPr>
          <a:xfrm>
            <a:off x="611560" y="1772816"/>
            <a:ext cx="8208912" cy="830997"/>
          </a:xfrm>
          <a:prstGeom prst="rect">
            <a:avLst/>
          </a:prstGeom>
        </p:spPr>
        <p:txBody>
          <a:bodyPr wrap="square">
            <a:spAutoFit/>
          </a:bodyPr>
          <a:lstStyle/>
          <a:p>
            <a:r>
              <a:rPr lang="en-US" sz="2400" dirty="0" smtClean="0"/>
              <a:t>- quantifies </a:t>
            </a:r>
            <a:r>
              <a:rPr lang="en-US" sz="2400" dirty="0"/>
              <a:t>how </a:t>
            </a:r>
            <a:r>
              <a:rPr lang="en-US" sz="2400" dirty="0" smtClean="0"/>
              <a:t>(dis-)similar </a:t>
            </a:r>
            <a:r>
              <a:rPr lang="en-US" sz="2400" dirty="0"/>
              <a:t>the images are after a spatial transformation has been applied</a:t>
            </a:r>
          </a:p>
        </p:txBody>
      </p:sp>
      <p:pic>
        <p:nvPicPr>
          <p:cNvPr id="5" name="Picture 4" descr="Similarity:cost function.tiff"/>
          <p:cNvPicPr>
            <a:picLocks noChangeAspect="1"/>
          </p:cNvPicPr>
          <p:nvPr/>
        </p:nvPicPr>
        <p:blipFill rotWithShape="1">
          <a:blip r:embed="rId3">
            <a:extLst>
              <a:ext uri="{28A0092B-C50C-407E-A947-70E740481C1C}">
                <a14:useLocalDpi xmlns:a14="http://schemas.microsoft.com/office/drawing/2010/main" val="0"/>
              </a:ext>
            </a:extLst>
          </a:blip>
          <a:srcRect t="-711" r="38737"/>
          <a:stretch/>
        </p:blipFill>
        <p:spPr>
          <a:xfrm>
            <a:off x="186205" y="2985683"/>
            <a:ext cx="8706275" cy="2342719"/>
          </a:xfrm>
          <a:prstGeom prst="rect">
            <a:avLst/>
          </a:prstGeom>
        </p:spPr>
      </p:pic>
    </p:spTree>
    <p:extLst>
      <p:ext uri="{BB962C8B-B14F-4D97-AF65-F5344CB8AC3E}">
        <p14:creationId xmlns:p14="http://schemas.microsoft.com/office/powerpoint/2010/main" val="195901812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1520" y="2132856"/>
            <a:ext cx="8489950" cy="3457575"/>
          </a:xfrm>
        </p:spPr>
        <p:txBody>
          <a:bodyPr/>
          <a:lstStyle/>
          <a:p>
            <a:pPr marL="0" indent="0">
              <a:buNone/>
            </a:pPr>
            <a:r>
              <a:rPr lang="en-US" dirty="0"/>
              <a:t>1) specifying the </a:t>
            </a:r>
            <a:r>
              <a:rPr lang="en-US" dirty="0" smtClean="0"/>
              <a:t>transformations</a:t>
            </a:r>
            <a:r>
              <a:rPr lang="en-US" dirty="0"/>
              <a:t>; </a:t>
            </a:r>
          </a:p>
          <a:p>
            <a:pPr marL="0" indent="0">
              <a:buNone/>
            </a:pPr>
            <a:r>
              <a:rPr lang="en-US" dirty="0"/>
              <a:t>2) choosing a way of measuring the similarity between transformed images; </a:t>
            </a:r>
          </a:p>
          <a:p>
            <a:pPr marL="0" indent="0">
              <a:buNone/>
            </a:pPr>
            <a:r>
              <a:rPr lang="en-US" b="1" dirty="0"/>
              <a:t>3) </a:t>
            </a:r>
            <a:r>
              <a:rPr lang="en-US" b="1" dirty="0" smtClean="0"/>
              <a:t>find the transformation function parameters that maximise the similarity</a:t>
            </a:r>
            <a:endParaRPr lang="en-US" b="1" dirty="0"/>
          </a:p>
          <a:p>
            <a:pPr marL="0" indent="0">
              <a:buNone/>
            </a:pPr>
            <a:r>
              <a:rPr lang="en-US" dirty="0"/>
              <a:t>4) conduct the transformation</a:t>
            </a:r>
          </a:p>
        </p:txBody>
      </p:sp>
      <p:sp>
        <p:nvSpPr>
          <p:cNvPr id="5" name="Title 4"/>
          <p:cNvSpPr>
            <a:spLocks noGrp="1"/>
          </p:cNvSpPr>
          <p:nvPr>
            <p:ph type="title"/>
          </p:nvPr>
        </p:nvSpPr>
        <p:spPr>
          <a:xfrm>
            <a:off x="330200" y="908050"/>
            <a:ext cx="8489950" cy="720750"/>
          </a:xfrm>
        </p:spPr>
        <p:txBody>
          <a:bodyPr/>
          <a:lstStyle/>
          <a:p>
            <a:pPr algn="ctr"/>
            <a:r>
              <a:rPr lang="en-US" dirty="0" smtClean="0"/>
              <a:t>Realignment: Stages</a:t>
            </a:r>
            <a:endParaRPr lang="en-US" dirty="0"/>
          </a:p>
        </p:txBody>
      </p:sp>
    </p:spTree>
    <p:extLst>
      <p:ext uri="{BB962C8B-B14F-4D97-AF65-F5344CB8AC3E}">
        <p14:creationId xmlns:p14="http://schemas.microsoft.com/office/powerpoint/2010/main" val="16248905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ptimisation.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2924944"/>
            <a:ext cx="6264696" cy="3969936"/>
          </a:xfrm>
          <a:prstGeom prst="rect">
            <a:avLst/>
          </a:prstGeom>
        </p:spPr>
      </p:pic>
      <p:sp>
        <p:nvSpPr>
          <p:cNvPr id="3" name="Title 32"/>
          <p:cNvSpPr txBox="1">
            <a:spLocks/>
          </p:cNvSpPr>
          <p:nvPr/>
        </p:nvSpPr>
        <p:spPr bwMode="auto">
          <a:xfrm>
            <a:off x="482600" y="1060450"/>
            <a:ext cx="84899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3000" b="1">
                <a:solidFill>
                  <a:schemeClr val="tx2"/>
                </a:solidFill>
                <a:latin typeface="Lato Black" panose="020F0A02020204030203" pitchFamily="34" charset="0"/>
              </a:defRPr>
            </a:lvl2pPr>
            <a:lvl3pPr algn="l" rtl="0" eaLnBrk="1" fontAlgn="base" hangingPunct="1">
              <a:spcBef>
                <a:spcPct val="0"/>
              </a:spcBef>
              <a:spcAft>
                <a:spcPct val="0"/>
              </a:spcAft>
              <a:defRPr sz="3000" b="1">
                <a:solidFill>
                  <a:schemeClr val="tx2"/>
                </a:solidFill>
                <a:latin typeface="Lato Black" panose="020F0A02020204030203" pitchFamily="34" charset="0"/>
              </a:defRPr>
            </a:lvl3pPr>
            <a:lvl4pPr algn="l" rtl="0" eaLnBrk="1" fontAlgn="base" hangingPunct="1">
              <a:spcBef>
                <a:spcPct val="0"/>
              </a:spcBef>
              <a:spcAft>
                <a:spcPct val="0"/>
              </a:spcAft>
              <a:defRPr sz="3000" b="1">
                <a:solidFill>
                  <a:schemeClr val="tx2"/>
                </a:solidFill>
                <a:latin typeface="Lato Black" panose="020F0A02020204030203" pitchFamily="34" charset="0"/>
              </a:defRPr>
            </a:lvl4pPr>
            <a:lvl5pPr algn="l" rtl="0" eaLnBrk="1" fontAlgn="base" hangingPunct="1">
              <a:spcBef>
                <a:spcPct val="0"/>
              </a:spcBef>
              <a:spcAft>
                <a:spcPct val="0"/>
              </a:spcAft>
              <a:defRPr sz="3000" b="1">
                <a:solidFill>
                  <a:schemeClr val="tx2"/>
                </a:solidFill>
                <a:latin typeface="Lato Black" panose="020F0A02020204030203" pitchFamily="34" charset="0"/>
              </a:defRPr>
            </a:lvl5pPr>
            <a:lvl6pPr marL="457200" algn="l" rtl="0" eaLnBrk="1" fontAlgn="base" hangingPunct="1">
              <a:spcBef>
                <a:spcPct val="0"/>
              </a:spcBef>
              <a:spcAft>
                <a:spcPct val="0"/>
              </a:spcAft>
              <a:defRPr sz="3000" b="1">
                <a:solidFill>
                  <a:schemeClr val="tx2"/>
                </a:solidFill>
                <a:latin typeface="Arial" charset="0"/>
              </a:defRPr>
            </a:lvl6pPr>
            <a:lvl7pPr marL="914400" algn="l" rtl="0" eaLnBrk="1" fontAlgn="base" hangingPunct="1">
              <a:spcBef>
                <a:spcPct val="0"/>
              </a:spcBef>
              <a:spcAft>
                <a:spcPct val="0"/>
              </a:spcAft>
              <a:defRPr sz="3000" b="1">
                <a:solidFill>
                  <a:schemeClr val="tx2"/>
                </a:solidFill>
                <a:latin typeface="Arial" charset="0"/>
              </a:defRPr>
            </a:lvl7pPr>
            <a:lvl8pPr marL="1371600" algn="l" rtl="0" eaLnBrk="1" fontAlgn="base" hangingPunct="1">
              <a:spcBef>
                <a:spcPct val="0"/>
              </a:spcBef>
              <a:spcAft>
                <a:spcPct val="0"/>
              </a:spcAft>
              <a:defRPr sz="3000" b="1">
                <a:solidFill>
                  <a:schemeClr val="tx2"/>
                </a:solidFill>
                <a:latin typeface="Arial" charset="0"/>
              </a:defRPr>
            </a:lvl8pPr>
            <a:lvl9pPr marL="1828800" algn="l" rtl="0" eaLnBrk="1" fontAlgn="base" hangingPunct="1">
              <a:spcBef>
                <a:spcPct val="0"/>
              </a:spcBef>
              <a:spcAft>
                <a:spcPct val="0"/>
              </a:spcAft>
              <a:defRPr sz="3000" b="1">
                <a:solidFill>
                  <a:schemeClr val="tx2"/>
                </a:solidFill>
                <a:latin typeface="Arial" charset="0"/>
              </a:defRPr>
            </a:lvl9pPr>
          </a:lstStyle>
          <a:p>
            <a:r>
              <a:rPr lang="en-US" dirty="0"/>
              <a:t>3</a:t>
            </a:r>
            <a:r>
              <a:rPr lang="en-US" dirty="0" smtClean="0"/>
              <a:t>) Find the transformation function parameters that maximise similarity</a:t>
            </a:r>
            <a:endParaRPr lang="en-US" dirty="0"/>
          </a:p>
        </p:txBody>
      </p:sp>
      <p:sp>
        <p:nvSpPr>
          <p:cNvPr id="4" name="Rectangle 3"/>
          <p:cNvSpPr/>
          <p:nvPr/>
        </p:nvSpPr>
        <p:spPr>
          <a:xfrm>
            <a:off x="539552" y="2132856"/>
            <a:ext cx="8208912" cy="1200328"/>
          </a:xfrm>
          <a:prstGeom prst="rect">
            <a:avLst/>
          </a:prstGeom>
        </p:spPr>
        <p:txBody>
          <a:bodyPr wrap="square">
            <a:spAutoFit/>
          </a:bodyPr>
          <a:lstStyle/>
          <a:p>
            <a:pPr marL="342900" indent="-342900">
              <a:buFontTx/>
              <a:buChar char="-"/>
            </a:pPr>
            <a:r>
              <a:rPr lang="en-US" sz="2400" dirty="0" smtClean="0"/>
              <a:t>Mathematical optimisation problem</a:t>
            </a:r>
          </a:p>
          <a:p>
            <a:pPr marL="342900" indent="-342900">
              <a:buFontTx/>
              <a:buChar char="-"/>
            </a:pPr>
            <a:r>
              <a:rPr lang="en-US" sz="2400" dirty="0" smtClean="0"/>
              <a:t>no easy analytical solution</a:t>
            </a:r>
          </a:p>
          <a:p>
            <a:pPr marL="342900" indent="-342900">
              <a:buFontTx/>
              <a:buChar char="-"/>
            </a:pPr>
            <a:r>
              <a:rPr lang="en-US" sz="2400" dirty="0" smtClean="0"/>
              <a:t>tradeoff between robustness and speed of processing</a:t>
            </a:r>
            <a:endParaRPr lang="en-US" sz="2400" dirty="0"/>
          </a:p>
        </p:txBody>
      </p:sp>
    </p:spTree>
    <p:extLst>
      <p:ext uri="{BB962C8B-B14F-4D97-AF65-F5344CB8AC3E}">
        <p14:creationId xmlns:p14="http://schemas.microsoft.com/office/powerpoint/2010/main" val="195901812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title"/>
          </p:nvPr>
        </p:nvSpPr>
        <p:spPr>
          <a:xfrm>
            <a:off x="330200" y="908050"/>
            <a:ext cx="8489950" cy="649288"/>
          </a:xfrm>
        </p:spPr>
        <p:txBody>
          <a:bodyPr/>
          <a:lstStyle/>
          <a:p>
            <a:pPr algn="ctr" eaLnBrk="1" hangingPunct="1"/>
            <a:r>
              <a:rPr lang="en-GB" altLang="en-US" dirty="0" smtClean="0"/>
              <a:t>What this talk covers</a:t>
            </a:r>
          </a:p>
        </p:txBody>
      </p:sp>
      <p:sp>
        <p:nvSpPr>
          <p:cNvPr id="4099" name="Rectangle 8"/>
          <p:cNvSpPr>
            <a:spLocks noGrp="1" noChangeArrowheads="1"/>
          </p:cNvSpPr>
          <p:nvPr>
            <p:ph idx="1"/>
          </p:nvPr>
        </p:nvSpPr>
        <p:spPr>
          <a:xfrm>
            <a:off x="330200" y="1700213"/>
            <a:ext cx="8489950" cy="4465637"/>
          </a:xfrm>
        </p:spPr>
        <p:txBody>
          <a:bodyPr/>
          <a:lstStyle/>
          <a:p>
            <a:pPr eaLnBrk="1" hangingPunct="1">
              <a:lnSpc>
                <a:spcPct val="200000"/>
              </a:lnSpc>
            </a:pPr>
            <a:r>
              <a:rPr lang="en-GB" altLang="en-US" sz="1800" dirty="0" err="1" smtClean="0"/>
              <a:t>Preprocessing</a:t>
            </a:r>
            <a:r>
              <a:rPr lang="en-GB" altLang="en-US" sz="1800" dirty="0" smtClean="0"/>
              <a:t> in fMRI : Why is it needed?</a:t>
            </a:r>
          </a:p>
          <a:p>
            <a:pPr eaLnBrk="1" hangingPunct="1">
              <a:lnSpc>
                <a:spcPct val="200000"/>
              </a:lnSpc>
            </a:pPr>
            <a:r>
              <a:rPr lang="en-GB" altLang="en-US" sz="1800" dirty="0" smtClean="0"/>
              <a:t>Motion in fMRI</a:t>
            </a:r>
          </a:p>
          <a:p>
            <a:pPr>
              <a:lnSpc>
                <a:spcPct val="200000"/>
              </a:lnSpc>
            </a:pPr>
            <a:r>
              <a:rPr lang="en-GB" altLang="en-US" sz="1800" dirty="0" smtClean="0"/>
              <a:t>Realignment</a:t>
            </a:r>
          </a:p>
          <a:p>
            <a:pPr>
              <a:lnSpc>
                <a:spcPct val="200000"/>
              </a:lnSpc>
            </a:pPr>
            <a:r>
              <a:rPr lang="en-GB" altLang="en-US" sz="1800" dirty="0" smtClean="0"/>
              <a:t>Unwarping</a:t>
            </a:r>
          </a:p>
          <a:p>
            <a:pPr>
              <a:lnSpc>
                <a:spcPct val="200000"/>
              </a:lnSpc>
            </a:pPr>
            <a:r>
              <a:rPr lang="en-GB" altLang="en-US" sz="1800" dirty="0" smtClean="0"/>
              <a:t>How this all works in SPM</a:t>
            </a:r>
          </a:p>
          <a:p>
            <a:pPr eaLnBrk="1" hangingPunct="1">
              <a:lnSpc>
                <a:spcPct val="150000"/>
              </a:lnSpc>
            </a:pPr>
            <a:endParaRPr lang="en-GB" altLang="en-US" sz="1800" dirty="0" smtClean="0"/>
          </a:p>
        </p:txBody>
      </p:sp>
      <p:sp>
        <p:nvSpPr>
          <p:cNvPr id="3" name="Rectangle 2"/>
          <p:cNvSpPr/>
          <p:nvPr/>
        </p:nvSpPr>
        <p:spPr>
          <a:xfrm>
            <a:off x="323528" y="1700808"/>
            <a:ext cx="8489950" cy="1797967"/>
          </a:xfrm>
          <a:prstGeom prst="rect">
            <a:avLst/>
          </a:prstGeom>
          <a:solidFill>
            <a:srgbClr val="7FA1AC">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latin typeface="Arial"/>
              <a:cs typeface="Arial"/>
            </a:endParaRPr>
          </a:p>
        </p:txBody>
      </p:sp>
      <p:sp>
        <p:nvSpPr>
          <p:cNvPr id="6" name="Rectangle 5"/>
          <p:cNvSpPr/>
          <p:nvPr/>
        </p:nvSpPr>
        <p:spPr>
          <a:xfrm>
            <a:off x="395536" y="3788374"/>
            <a:ext cx="8489950" cy="1800866"/>
          </a:xfrm>
          <a:prstGeom prst="rect">
            <a:avLst/>
          </a:prstGeom>
          <a:solidFill>
            <a:srgbClr val="7FA1AC">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latin typeface="Arial"/>
              <a:cs typeface="Arial"/>
            </a:endParaRPr>
          </a:p>
        </p:txBody>
      </p:sp>
      <p:sp>
        <p:nvSpPr>
          <p:cNvPr id="4" name="TextBox 3"/>
          <p:cNvSpPr txBox="1"/>
          <p:nvPr/>
        </p:nvSpPr>
        <p:spPr>
          <a:xfrm>
            <a:off x="6804248" y="3128848"/>
            <a:ext cx="1990402" cy="369332"/>
          </a:xfrm>
          <a:prstGeom prst="rect">
            <a:avLst/>
          </a:prstGeom>
          <a:noFill/>
        </p:spPr>
        <p:txBody>
          <a:bodyPr wrap="square" rtlCol="0">
            <a:spAutoFit/>
          </a:bodyPr>
          <a:lstStyle/>
          <a:p>
            <a:pPr algn="r"/>
            <a:r>
              <a:rPr lang="en-GB" i="1" dirty="0" err="1" smtClean="0">
                <a:latin typeface="+mn-lt"/>
              </a:rPr>
              <a:t>Jakub</a:t>
            </a:r>
            <a:r>
              <a:rPr lang="en-GB" i="1" dirty="0" smtClean="0">
                <a:latin typeface="+mn-lt"/>
              </a:rPr>
              <a:t> </a:t>
            </a:r>
            <a:r>
              <a:rPr lang="en-GB" i="1" dirty="0" err="1" smtClean="0">
                <a:latin typeface="+mn-lt"/>
              </a:rPr>
              <a:t>Jilek</a:t>
            </a:r>
            <a:endParaRPr lang="en-GB" i="1" dirty="0">
              <a:latin typeface="+mn-lt"/>
            </a:endParaRPr>
          </a:p>
        </p:txBody>
      </p:sp>
      <p:sp>
        <p:nvSpPr>
          <p:cNvPr id="8" name="TextBox 7"/>
          <p:cNvSpPr txBox="1"/>
          <p:nvPr/>
        </p:nvSpPr>
        <p:spPr>
          <a:xfrm>
            <a:off x="6804248" y="4323834"/>
            <a:ext cx="1990402" cy="369332"/>
          </a:xfrm>
          <a:prstGeom prst="rect">
            <a:avLst/>
          </a:prstGeom>
          <a:noFill/>
        </p:spPr>
        <p:txBody>
          <a:bodyPr wrap="square" rtlCol="0">
            <a:spAutoFit/>
          </a:bodyPr>
          <a:lstStyle/>
          <a:p>
            <a:pPr algn="r"/>
            <a:r>
              <a:rPr lang="en-GB" i="1" dirty="0" smtClean="0">
                <a:latin typeface="+mn-lt"/>
              </a:rPr>
              <a:t>Samira Kashefi</a:t>
            </a:r>
            <a:endParaRPr lang="en-GB" i="1" dirty="0">
              <a:latin typeface="+mn-lt"/>
            </a:endParaRPr>
          </a:p>
        </p:txBody>
      </p:sp>
    </p:spTree>
    <p:extLst>
      <p:ext uri="{BB962C8B-B14F-4D97-AF65-F5344CB8AC3E}">
        <p14:creationId xmlns:p14="http://schemas.microsoft.com/office/powerpoint/2010/main" val="41119464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P spid="3" grpId="0" animBg="1"/>
      <p:bldP spid="6" grpId="0" animBg="1"/>
      <p:bldP spid="4"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1520" y="2132856"/>
            <a:ext cx="8489950" cy="3457575"/>
          </a:xfrm>
        </p:spPr>
        <p:txBody>
          <a:bodyPr/>
          <a:lstStyle/>
          <a:p>
            <a:pPr marL="0" indent="0">
              <a:buNone/>
            </a:pPr>
            <a:r>
              <a:rPr lang="en-US" dirty="0"/>
              <a:t>1) specifying the </a:t>
            </a:r>
            <a:r>
              <a:rPr lang="en-US" dirty="0" smtClean="0"/>
              <a:t>transformations</a:t>
            </a:r>
            <a:r>
              <a:rPr lang="en-US" dirty="0"/>
              <a:t>; </a:t>
            </a:r>
          </a:p>
          <a:p>
            <a:pPr marL="0" indent="0">
              <a:buNone/>
            </a:pPr>
            <a:r>
              <a:rPr lang="en-US" dirty="0"/>
              <a:t>2) choosing a way of measuring the similarity between transformed images; </a:t>
            </a:r>
          </a:p>
          <a:p>
            <a:pPr marL="0" indent="0">
              <a:buNone/>
            </a:pPr>
            <a:r>
              <a:rPr lang="en-US" dirty="0"/>
              <a:t>3) </a:t>
            </a:r>
            <a:r>
              <a:rPr lang="en-US" dirty="0" smtClean="0"/>
              <a:t>find the transformation function parameters that maximise the similarity</a:t>
            </a:r>
            <a:endParaRPr lang="en-US" dirty="0"/>
          </a:p>
          <a:p>
            <a:pPr marL="0" indent="0">
              <a:buNone/>
            </a:pPr>
            <a:r>
              <a:rPr lang="en-US" b="1" dirty="0"/>
              <a:t>4) conduct the transformation</a:t>
            </a:r>
          </a:p>
        </p:txBody>
      </p:sp>
      <p:sp>
        <p:nvSpPr>
          <p:cNvPr id="5" name="Title 4"/>
          <p:cNvSpPr>
            <a:spLocks noGrp="1"/>
          </p:cNvSpPr>
          <p:nvPr>
            <p:ph type="title"/>
          </p:nvPr>
        </p:nvSpPr>
        <p:spPr>
          <a:xfrm>
            <a:off x="330200" y="908050"/>
            <a:ext cx="8489950" cy="720750"/>
          </a:xfrm>
        </p:spPr>
        <p:txBody>
          <a:bodyPr/>
          <a:lstStyle/>
          <a:p>
            <a:pPr algn="ctr"/>
            <a:r>
              <a:rPr lang="en-US" dirty="0" smtClean="0"/>
              <a:t>Realignment: Stages</a:t>
            </a:r>
            <a:endParaRPr lang="en-US" dirty="0"/>
          </a:p>
        </p:txBody>
      </p:sp>
    </p:spTree>
    <p:extLst>
      <p:ext uri="{BB962C8B-B14F-4D97-AF65-F5344CB8AC3E}">
        <p14:creationId xmlns:p14="http://schemas.microsoft.com/office/powerpoint/2010/main" val="16248905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p:cNvGraphicFramePr>
            <a:graphicFrameLocks noGrp="1"/>
          </p:cNvGraphicFramePr>
          <p:nvPr>
            <p:extLst>
              <p:ext uri="{D42A27DB-BD31-4B8C-83A1-F6EECF244321}">
                <p14:modId xmlns:p14="http://schemas.microsoft.com/office/powerpoint/2010/main" val="575353812"/>
              </p:ext>
            </p:extLst>
          </p:nvPr>
        </p:nvGraphicFramePr>
        <p:xfrm>
          <a:off x="755576" y="1916832"/>
          <a:ext cx="7433612" cy="3319143"/>
        </p:xfrm>
        <a:graphic>
          <a:graphicData uri="http://schemas.openxmlformats.org/drawingml/2006/table">
            <a:tbl>
              <a:tblPr firstRow="1" bandRow="1">
                <a:tableStyleId>{2D5ABB26-0587-4C30-8999-92F81FD0307C}</a:tableStyleId>
              </a:tblPr>
              <a:tblGrid>
                <a:gridCol w="1440159"/>
                <a:gridCol w="2867168"/>
                <a:gridCol w="3126285"/>
              </a:tblGrid>
              <a:tr h="334378">
                <a:tc>
                  <a:txBody>
                    <a:bodyPr/>
                    <a:lstStyle/>
                    <a:p>
                      <a:pPr algn="ctr"/>
                      <a:endParaRPr lang="en-GB" sz="1600" dirty="0"/>
                    </a:p>
                  </a:txBody>
                  <a:tcPr/>
                </a:tc>
                <a:tc>
                  <a:txBody>
                    <a:bodyPr/>
                    <a:lstStyle/>
                    <a:p>
                      <a:pPr algn="ctr"/>
                      <a:r>
                        <a:rPr lang="en-GB" sz="1600" dirty="0" smtClean="0"/>
                        <a:t>Raw data</a:t>
                      </a:r>
                      <a:endParaRPr lang="en-GB" sz="1600" dirty="0"/>
                    </a:p>
                  </a:txBody>
                  <a:tcPr/>
                </a:tc>
                <a:tc>
                  <a:txBody>
                    <a:bodyPr/>
                    <a:lstStyle/>
                    <a:p>
                      <a:pPr algn="ctr"/>
                      <a:r>
                        <a:rPr lang="en-GB" sz="1600" dirty="0" smtClean="0"/>
                        <a:t>After re-alignment</a:t>
                      </a:r>
                      <a:endParaRPr lang="en-GB" sz="1600" dirty="0"/>
                    </a:p>
                  </a:txBody>
                  <a:tcPr/>
                </a:tc>
              </a:tr>
              <a:tr h="505303">
                <a:tc>
                  <a:txBody>
                    <a:bodyPr/>
                    <a:lstStyle/>
                    <a:p>
                      <a:pPr algn="ctr"/>
                      <a:r>
                        <a:rPr lang="en-GB" sz="1600" dirty="0" smtClean="0"/>
                        <a:t>Brain area</a:t>
                      </a:r>
                      <a:endParaRPr lang="en-GB" sz="1600" dirty="0"/>
                    </a:p>
                  </a:txBody>
                  <a:tcPr/>
                </a:tc>
                <a:tc>
                  <a:txBody>
                    <a:bodyPr/>
                    <a:lstStyle/>
                    <a:p>
                      <a:endParaRPr lang="en-GB" sz="1600" dirty="0"/>
                    </a:p>
                  </a:txBody>
                  <a:tcPr/>
                </a:tc>
                <a:tc>
                  <a:txBody>
                    <a:bodyPr/>
                    <a:lstStyle/>
                    <a:p>
                      <a:endParaRPr lang="en-GB" sz="1600"/>
                    </a:p>
                  </a:txBody>
                  <a:tcPr/>
                </a:tc>
              </a:tr>
              <a:tr h="380038">
                <a:tc gridSpan="3">
                  <a:txBody>
                    <a:bodyPr/>
                    <a:lstStyle/>
                    <a:p>
                      <a:pPr algn="l"/>
                      <a:r>
                        <a:rPr lang="en-GB" sz="1600" baseline="0" dirty="0" smtClean="0"/>
                        <a:t>Scanned slices</a:t>
                      </a:r>
                      <a:endParaRPr lang="en-GB" sz="1600" baseline="0" dirty="0"/>
                    </a:p>
                  </a:txBody>
                  <a:tcPr/>
                </a:tc>
                <a:tc hMerge="1">
                  <a:txBody>
                    <a:bodyPr/>
                    <a:lstStyle/>
                    <a:p>
                      <a:endParaRPr lang="en-GB" dirty="0"/>
                    </a:p>
                  </a:txBody>
                  <a:tcPr/>
                </a:tc>
                <a:tc hMerge="1">
                  <a:txBody>
                    <a:bodyPr/>
                    <a:lstStyle/>
                    <a:p>
                      <a:endParaRPr lang="en-GB" dirty="0"/>
                    </a:p>
                  </a:txBody>
                  <a:tcPr/>
                </a:tc>
              </a:tr>
              <a:tr h="363554">
                <a:tc>
                  <a:txBody>
                    <a:bodyPr/>
                    <a:lstStyle/>
                    <a:p>
                      <a:pPr algn="ctr"/>
                      <a:r>
                        <a:rPr lang="en-GB" sz="1600" baseline="0" dirty="0" smtClean="0"/>
                        <a:t>t = 1</a:t>
                      </a:r>
                      <a:endParaRPr lang="en-GB" sz="1600" baseline="-25000" dirty="0"/>
                    </a:p>
                  </a:txBody>
                  <a:tcPr/>
                </a:tc>
                <a:tc>
                  <a:txBody>
                    <a:bodyPr/>
                    <a:lstStyle/>
                    <a:p>
                      <a:endParaRPr lang="en-GB" sz="1600" dirty="0"/>
                    </a:p>
                  </a:txBody>
                  <a:tcPr/>
                </a:tc>
                <a:tc>
                  <a:txBody>
                    <a:bodyPr/>
                    <a:lstStyle/>
                    <a:p>
                      <a:endParaRPr lang="en-GB" sz="1600" dirty="0"/>
                    </a:p>
                  </a:txBody>
                  <a:tcPr/>
                </a:tc>
              </a:tr>
              <a:tr h="33437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aseline="0" dirty="0" smtClean="0"/>
                        <a:t>t = 2</a:t>
                      </a:r>
                      <a:endParaRPr lang="en-GB" sz="1600" baseline="-25000" dirty="0" smtClean="0"/>
                    </a:p>
                  </a:txBody>
                  <a:tcPr/>
                </a:tc>
                <a:tc>
                  <a:txBody>
                    <a:bodyPr/>
                    <a:lstStyle/>
                    <a:p>
                      <a:endParaRPr lang="en-GB" sz="1600" dirty="0"/>
                    </a:p>
                  </a:txBody>
                  <a:tcPr/>
                </a:tc>
                <a:tc>
                  <a:txBody>
                    <a:bodyPr/>
                    <a:lstStyle/>
                    <a:p>
                      <a:endParaRPr lang="en-GB" sz="1600" dirty="0"/>
                    </a:p>
                  </a:txBody>
                  <a:tcPr/>
                </a:tc>
              </a:tr>
              <a:tr h="33437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aseline="0" dirty="0" smtClean="0"/>
                        <a:t>t = 3</a:t>
                      </a:r>
                      <a:endParaRPr lang="en-GB" sz="1600" baseline="-25000" dirty="0" smtClean="0"/>
                    </a:p>
                  </a:txBody>
                  <a:tcPr/>
                </a:tc>
                <a:tc>
                  <a:txBody>
                    <a:bodyPr/>
                    <a:lstStyle/>
                    <a:p>
                      <a:endParaRPr lang="en-GB" sz="1600" dirty="0"/>
                    </a:p>
                  </a:txBody>
                  <a:tcPr/>
                </a:tc>
                <a:tc>
                  <a:txBody>
                    <a:bodyPr/>
                    <a:lstStyle/>
                    <a:p>
                      <a:endParaRPr lang="en-GB" sz="1600" dirty="0"/>
                    </a:p>
                  </a:txBody>
                  <a:tcPr/>
                </a:tc>
              </a:tr>
              <a:tr h="33437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aseline="0" dirty="0" smtClean="0"/>
                        <a:t>t = 4</a:t>
                      </a:r>
                      <a:endParaRPr lang="en-GB" sz="1600" baseline="-25000" dirty="0" smtClean="0"/>
                    </a:p>
                  </a:txBody>
                  <a:tcPr/>
                </a:tc>
                <a:tc>
                  <a:txBody>
                    <a:bodyPr/>
                    <a:lstStyle/>
                    <a:p>
                      <a:endParaRPr lang="en-GB" sz="1600" dirty="0"/>
                    </a:p>
                  </a:txBody>
                  <a:tcPr/>
                </a:tc>
                <a:tc>
                  <a:txBody>
                    <a:bodyPr/>
                    <a:lstStyle/>
                    <a:p>
                      <a:endParaRPr lang="en-GB" sz="1600" dirty="0"/>
                    </a:p>
                  </a:txBody>
                  <a:tcPr/>
                </a:tc>
              </a:tr>
              <a:tr h="33437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aseline="0" dirty="0" smtClean="0"/>
                        <a:t>t = 5</a:t>
                      </a:r>
                      <a:endParaRPr lang="en-GB" sz="1600" baseline="-25000" dirty="0" smtClean="0"/>
                    </a:p>
                  </a:txBody>
                  <a:tcPr/>
                </a:tc>
                <a:tc>
                  <a:txBody>
                    <a:bodyPr/>
                    <a:lstStyle/>
                    <a:p>
                      <a:endParaRPr lang="en-GB" sz="1600" dirty="0"/>
                    </a:p>
                  </a:txBody>
                  <a:tcPr/>
                </a:tc>
                <a:tc>
                  <a:txBody>
                    <a:bodyPr/>
                    <a:lstStyle/>
                    <a:p>
                      <a:endParaRPr lang="en-GB" sz="1600" dirty="0"/>
                    </a:p>
                  </a:txBody>
                  <a:tcPr/>
                </a:tc>
              </a:tr>
              <a:tr h="3938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aseline="0" dirty="0" smtClean="0"/>
                        <a:t>t = 6</a:t>
                      </a:r>
                      <a:endParaRPr lang="en-GB" sz="1600" baseline="-25000" dirty="0" smtClean="0"/>
                    </a:p>
                  </a:txBody>
                  <a:tcPr/>
                </a:tc>
                <a:tc>
                  <a:txBody>
                    <a:bodyPr/>
                    <a:lstStyle/>
                    <a:p>
                      <a:endParaRPr lang="en-GB" sz="1600" dirty="0"/>
                    </a:p>
                  </a:txBody>
                  <a:tcPr/>
                </a:tc>
                <a:tc>
                  <a:txBody>
                    <a:bodyPr/>
                    <a:lstStyle/>
                    <a:p>
                      <a:endParaRPr lang="en-GB" sz="1600" dirty="0"/>
                    </a:p>
                  </a:txBody>
                  <a:tcPr/>
                </a:tc>
              </a:tr>
            </a:tbl>
          </a:graphicData>
        </a:graphic>
      </p:graphicFrame>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59" y="3061505"/>
            <a:ext cx="2520000" cy="2396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23528" y="548680"/>
            <a:ext cx="8489950" cy="1296988"/>
          </a:xfrm>
        </p:spPr>
        <p:txBody>
          <a:bodyPr/>
          <a:lstStyle/>
          <a:p>
            <a:r>
              <a:rPr lang="en-US" dirty="0"/>
              <a:t>4</a:t>
            </a:r>
            <a:r>
              <a:rPr lang="en-US" dirty="0" smtClean="0"/>
              <a:t>) </a:t>
            </a:r>
            <a:r>
              <a:rPr lang="en-US" dirty="0"/>
              <a:t>Apply the transformation function by resampling the data using interpolation</a:t>
            </a:r>
            <a:endParaRPr lang="en-GB" dirty="0"/>
          </a:p>
        </p:txBody>
      </p:sp>
      <p:cxnSp>
        <p:nvCxnSpPr>
          <p:cNvPr id="6" name="Straight Arrow Connector 5"/>
          <p:cNvCxnSpPr/>
          <p:nvPr/>
        </p:nvCxnSpPr>
        <p:spPr>
          <a:xfrm>
            <a:off x="2699791" y="4653135"/>
            <a:ext cx="216024" cy="0"/>
          </a:xfrm>
          <a:prstGeom prst="straightConnector1">
            <a:avLst/>
          </a:prstGeom>
          <a:ln w="19050">
            <a:solidFill>
              <a:srgbClr val="FF000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555775" y="3933055"/>
            <a:ext cx="216024" cy="0"/>
          </a:xfrm>
          <a:prstGeom prst="straightConnector1">
            <a:avLst/>
          </a:prstGeom>
          <a:ln w="19050">
            <a:solidFill>
              <a:srgbClr val="FF000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48063" y="5303681"/>
            <a:ext cx="1296144" cy="307777"/>
          </a:xfrm>
          <a:prstGeom prst="rect">
            <a:avLst/>
          </a:prstGeom>
          <a:noFill/>
        </p:spPr>
        <p:txBody>
          <a:bodyPr wrap="square" rtlCol="0">
            <a:spAutoFit/>
          </a:bodyPr>
          <a:lstStyle/>
          <a:p>
            <a:pPr algn="ctr"/>
            <a:r>
              <a:rPr lang="en-GB" sz="1400" dirty="0" smtClean="0">
                <a:solidFill>
                  <a:srgbClr val="FF0000"/>
                </a:solidFill>
                <a:latin typeface="+mn-lt"/>
              </a:rPr>
              <a:t>Missing data</a:t>
            </a:r>
            <a:endParaRPr lang="en-GB" sz="1400" dirty="0">
              <a:solidFill>
                <a:srgbClr val="FF0000"/>
              </a:solidFill>
              <a:latin typeface="+mn-lt"/>
            </a:endParaRPr>
          </a:p>
        </p:txBody>
      </p:sp>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59" y="2060847"/>
            <a:ext cx="2520000" cy="45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79" y="3061505"/>
            <a:ext cx="2520000" cy="2396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79" y="2060847"/>
            <a:ext cx="2520000" cy="45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5436095" y="3774855"/>
            <a:ext cx="720080" cy="15632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827584" y="5661248"/>
            <a:ext cx="8064896" cy="830997"/>
          </a:xfrm>
          <a:prstGeom prst="rect">
            <a:avLst/>
          </a:prstGeom>
        </p:spPr>
        <p:txBody>
          <a:bodyPr wrap="square">
            <a:spAutoFit/>
          </a:bodyPr>
          <a:lstStyle/>
          <a:p>
            <a:r>
              <a:rPr lang="en-US" sz="2400" dirty="0"/>
              <a:t>- set of mathematical </a:t>
            </a:r>
            <a:r>
              <a:rPr lang="en-US" sz="2400" dirty="0" smtClean="0"/>
              <a:t>equations </a:t>
            </a:r>
            <a:r>
              <a:rPr lang="en-US" sz="2400" dirty="0"/>
              <a:t>that relate the old image coordinates to the new ones</a:t>
            </a:r>
          </a:p>
        </p:txBody>
      </p:sp>
    </p:spTree>
    <p:extLst>
      <p:ext uri="{BB962C8B-B14F-4D97-AF65-F5344CB8AC3E}">
        <p14:creationId xmlns:p14="http://schemas.microsoft.com/office/powerpoint/2010/main" val="4182238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1032"/>
                                        </p:tgtEl>
                                        <p:attrNameLst>
                                          <p:attrName>style.visibility</p:attrName>
                                        </p:attrNameLst>
                                      </p:cBhvr>
                                      <p:to>
                                        <p:strVal val="visible"/>
                                      </p:to>
                                    </p:set>
                                  </p:childTnLst>
                                </p:cTn>
                              </p:par>
                              <p:par>
                                <p:cTn id="10" presetID="1" presetClass="entr" presetSubtype="0" fill="hold" nodeType="withEffect">
                                  <p:stCondLst>
                                    <p:cond delay="500"/>
                                  </p:stCondLst>
                                  <p:childTnLst>
                                    <p:set>
                                      <p:cBhvr>
                                        <p:cTn id="11" dur="1" fill="hold">
                                          <p:stCondLst>
                                            <p:cond delay="0"/>
                                          </p:stCondLst>
                                        </p:cTn>
                                        <p:tgtEl>
                                          <p:spTgt spid="2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3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3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1)">
                                      <p:cBhvr>
                                        <p:cTn id="34" dur="1000"/>
                                        <p:tgtEl>
                                          <p:spTgt spid="10"/>
                                        </p:tgtEl>
                                      </p:cBhvr>
                                    </p:animEffect>
                                  </p:childTnLst>
                                </p:cTn>
                              </p:par>
                            </p:childTnLst>
                          </p:cTn>
                        </p:par>
                        <p:par>
                          <p:cTn id="35" fill="hold">
                            <p:stCondLst>
                              <p:cond delay="1000"/>
                            </p:stCondLst>
                            <p:childTnLst>
                              <p:par>
                                <p:cTn id="36" presetID="53" presetClass="entr" presetSubtype="16"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Effect transition="in" filter="fade">
                                      <p:cBhvr>
                                        <p:cTn id="4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11560" y="1700808"/>
            <a:ext cx="3449332" cy="4889987"/>
            <a:chOff x="2808362" y="332656"/>
            <a:chExt cx="3990331" cy="6188943"/>
          </a:xfrm>
        </p:grpSpPr>
        <p:pic>
          <p:nvPicPr>
            <p:cNvPr id="12"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4624" b="100000" l="0" r="98804"/>
                      </a14:imgEffect>
                    </a14:imgLayer>
                  </a14:imgProps>
                </a:ext>
                <a:ext uri="{28A0092B-C50C-407E-A947-70E740481C1C}">
                  <a14:useLocalDpi xmlns:a14="http://schemas.microsoft.com/office/drawing/2010/main"/>
                </a:ext>
              </a:extLst>
            </a:blip>
            <a:srcRect/>
            <a:stretch/>
          </p:blipFill>
          <p:spPr bwMode="auto">
            <a:xfrm>
              <a:off x="2817243" y="332656"/>
              <a:ext cx="3981450"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2817243" y="1916832"/>
              <a:ext cx="3981450" cy="1511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7" cstate="screen">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2808362" y="4941168"/>
              <a:ext cx="3981450" cy="1580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9" cstate="screen">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2817243" y="3356992"/>
              <a:ext cx="3981450"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TextBox 4"/>
          <p:cNvSpPr txBox="1"/>
          <p:nvPr/>
        </p:nvSpPr>
        <p:spPr>
          <a:xfrm>
            <a:off x="4575175" y="2060848"/>
            <a:ext cx="3957265" cy="369332"/>
          </a:xfrm>
          <a:prstGeom prst="rect">
            <a:avLst/>
          </a:prstGeom>
          <a:noFill/>
        </p:spPr>
        <p:txBody>
          <a:bodyPr wrap="square" rtlCol="0">
            <a:spAutoFit/>
          </a:bodyPr>
          <a:lstStyle/>
          <a:p>
            <a:r>
              <a:rPr lang="en-GB" dirty="0" smtClean="0">
                <a:latin typeface="+mn-lt"/>
              </a:rPr>
              <a:t>Series of scans with head movement</a:t>
            </a:r>
            <a:endParaRPr lang="en-GB" dirty="0">
              <a:latin typeface="+mn-lt"/>
            </a:endParaRPr>
          </a:p>
        </p:txBody>
      </p:sp>
      <p:sp>
        <p:nvSpPr>
          <p:cNvPr id="17" name="TextBox 16"/>
          <p:cNvSpPr txBox="1"/>
          <p:nvPr/>
        </p:nvSpPr>
        <p:spPr>
          <a:xfrm>
            <a:off x="4570591" y="3259812"/>
            <a:ext cx="3957265" cy="646331"/>
          </a:xfrm>
          <a:prstGeom prst="rect">
            <a:avLst/>
          </a:prstGeom>
          <a:noFill/>
        </p:spPr>
        <p:txBody>
          <a:bodyPr wrap="square" rtlCol="0">
            <a:spAutoFit/>
          </a:bodyPr>
          <a:lstStyle/>
          <a:p>
            <a:r>
              <a:rPr lang="en-GB" dirty="0" smtClean="0">
                <a:latin typeface="+mn-lt"/>
              </a:rPr>
              <a:t>Calculate position of brain for first slice (Reference Image)</a:t>
            </a:r>
            <a:endParaRPr lang="en-GB" dirty="0">
              <a:latin typeface="+mn-lt"/>
            </a:endParaRPr>
          </a:p>
        </p:txBody>
      </p:sp>
      <p:sp>
        <p:nvSpPr>
          <p:cNvPr id="18" name="TextBox 17"/>
          <p:cNvSpPr txBox="1"/>
          <p:nvPr/>
        </p:nvSpPr>
        <p:spPr>
          <a:xfrm>
            <a:off x="4570590" y="4425733"/>
            <a:ext cx="3957265" cy="646331"/>
          </a:xfrm>
          <a:prstGeom prst="rect">
            <a:avLst/>
          </a:prstGeom>
          <a:noFill/>
        </p:spPr>
        <p:txBody>
          <a:bodyPr wrap="square" rtlCol="0">
            <a:spAutoFit/>
          </a:bodyPr>
          <a:lstStyle/>
          <a:p>
            <a:r>
              <a:rPr lang="en-GB" dirty="0" smtClean="0">
                <a:latin typeface="+mn-lt"/>
              </a:rPr>
              <a:t>Estimate transformation parameters based on Reference Image</a:t>
            </a:r>
            <a:endParaRPr lang="en-GB" dirty="0">
              <a:latin typeface="+mn-lt"/>
            </a:endParaRPr>
          </a:p>
        </p:txBody>
      </p:sp>
      <p:sp>
        <p:nvSpPr>
          <p:cNvPr id="19" name="TextBox 18"/>
          <p:cNvSpPr txBox="1"/>
          <p:nvPr/>
        </p:nvSpPr>
        <p:spPr>
          <a:xfrm>
            <a:off x="4570589" y="5564777"/>
            <a:ext cx="3957265" cy="646331"/>
          </a:xfrm>
          <a:prstGeom prst="rect">
            <a:avLst/>
          </a:prstGeom>
          <a:noFill/>
        </p:spPr>
        <p:txBody>
          <a:bodyPr wrap="square" rtlCol="0">
            <a:spAutoFit/>
          </a:bodyPr>
          <a:lstStyle/>
          <a:p>
            <a:r>
              <a:rPr lang="en-GB" dirty="0" smtClean="0">
                <a:latin typeface="+mn-lt"/>
              </a:rPr>
              <a:t>Apply transformation parameters on each </a:t>
            </a:r>
            <a:r>
              <a:rPr lang="en-GB" dirty="0" smtClean="0">
                <a:latin typeface="+mn-lt"/>
              </a:rPr>
              <a:t>slice (using interpolation)</a:t>
            </a:r>
            <a:endParaRPr lang="en-GB" dirty="0">
              <a:latin typeface="+mn-lt"/>
            </a:endParaRPr>
          </a:p>
        </p:txBody>
      </p:sp>
      <p:sp>
        <p:nvSpPr>
          <p:cNvPr id="16" name="Title 1"/>
          <p:cNvSpPr>
            <a:spLocks noGrp="1"/>
          </p:cNvSpPr>
          <p:nvPr>
            <p:ph type="title"/>
          </p:nvPr>
        </p:nvSpPr>
        <p:spPr>
          <a:xfrm>
            <a:off x="330200" y="908050"/>
            <a:ext cx="8489950" cy="1296988"/>
          </a:xfrm>
        </p:spPr>
        <p:txBody>
          <a:bodyPr/>
          <a:lstStyle/>
          <a:p>
            <a:r>
              <a:rPr lang="en-GB" dirty="0" smtClean="0"/>
              <a:t>Summary</a:t>
            </a:r>
            <a:endParaRPr lang="en-GB" dirty="0"/>
          </a:p>
        </p:txBody>
      </p:sp>
    </p:spTree>
    <p:extLst>
      <p:ext uri="{BB962C8B-B14F-4D97-AF65-F5344CB8AC3E}">
        <p14:creationId xmlns:p14="http://schemas.microsoft.com/office/powerpoint/2010/main" val="141942478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720750"/>
          </a:xfrm>
        </p:spPr>
        <p:txBody>
          <a:bodyPr/>
          <a:lstStyle/>
          <a:p>
            <a:r>
              <a:rPr lang="en-GB" dirty="0" smtClean="0"/>
              <a:t>References and further reading</a:t>
            </a:r>
            <a:endParaRPr lang="en-GB" dirty="0"/>
          </a:p>
        </p:txBody>
      </p:sp>
      <p:sp>
        <p:nvSpPr>
          <p:cNvPr id="3" name="Content Placeholder 2"/>
          <p:cNvSpPr>
            <a:spLocks noGrp="1"/>
          </p:cNvSpPr>
          <p:nvPr>
            <p:ph idx="1"/>
          </p:nvPr>
        </p:nvSpPr>
        <p:spPr>
          <a:xfrm>
            <a:off x="330200" y="1844825"/>
            <a:ext cx="8489950" cy="4321026"/>
          </a:xfrm>
        </p:spPr>
        <p:txBody>
          <a:bodyPr/>
          <a:lstStyle/>
          <a:p>
            <a:r>
              <a:rPr lang="en-GB" sz="2000" dirty="0" smtClean="0"/>
              <a:t>Slides from previous years of the </a:t>
            </a:r>
            <a:r>
              <a:rPr lang="en-GB" sz="2000" dirty="0" err="1" smtClean="0"/>
              <a:t>MfD</a:t>
            </a:r>
            <a:r>
              <a:rPr lang="en-GB" sz="2000" dirty="0"/>
              <a:t> course </a:t>
            </a:r>
            <a:endParaRPr lang="en-GB" sz="2000" dirty="0" smtClean="0"/>
          </a:p>
          <a:p>
            <a:pPr marL="0" indent="0">
              <a:buNone/>
            </a:pPr>
            <a:r>
              <a:rPr lang="en-GB" sz="2000" dirty="0" smtClean="0"/>
              <a:t>(</a:t>
            </a:r>
            <a:r>
              <a:rPr lang="en-GB" sz="2000" dirty="0" smtClean="0">
                <a:hlinkClick r:id="rId3"/>
              </a:rPr>
              <a:t>http</a:t>
            </a:r>
            <a:r>
              <a:rPr lang="en-GB" sz="2000" dirty="0">
                <a:hlinkClick r:id="rId3"/>
              </a:rPr>
              <a:t>://www.fil.ion.ucl.ac.uk/mfd</a:t>
            </a:r>
            <a:r>
              <a:rPr lang="en-GB" sz="2000" dirty="0" smtClean="0">
                <a:hlinkClick r:id="rId3"/>
              </a:rPr>
              <a:t>/</a:t>
            </a:r>
            <a:r>
              <a:rPr lang="en-GB" sz="2000" dirty="0" smtClean="0"/>
              <a:t>)</a:t>
            </a:r>
          </a:p>
          <a:p>
            <a:r>
              <a:rPr lang="en-GB" sz="2000" dirty="0" smtClean="0"/>
              <a:t>MRC CBU Cambridge</a:t>
            </a:r>
            <a:r>
              <a:rPr lang="en-GB" sz="2000" dirty="0"/>
              <a:t>, Imaging Wiki </a:t>
            </a:r>
            <a:endParaRPr lang="en-GB" sz="2000" dirty="0" smtClean="0"/>
          </a:p>
          <a:p>
            <a:pPr marL="0" indent="0">
              <a:buNone/>
            </a:pPr>
            <a:r>
              <a:rPr lang="en-GB" sz="2000" dirty="0" smtClean="0"/>
              <a:t>(</a:t>
            </a:r>
            <a:r>
              <a:rPr lang="en-GB" sz="2000" dirty="0">
                <a:hlinkClick r:id="rId4"/>
              </a:rPr>
              <a:t>http://</a:t>
            </a:r>
            <a:r>
              <a:rPr lang="en-GB" sz="2000" dirty="0" smtClean="0">
                <a:hlinkClick r:id="rId4"/>
              </a:rPr>
              <a:t>imaging.mrc-cbu.cam.ac.uk/imaging</a:t>
            </a:r>
            <a:r>
              <a:rPr lang="en-GB" sz="2000" dirty="0" smtClean="0"/>
              <a:t>) </a:t>
            </a:r>
          </a:p>
          <a:p>
            <a:r>
              <a:rPr lang="en-GB" sz="2000" dirty="0" err="1" smtClean="0"/>
              <a:t>Nipype</a:t>
            </a:r>
            <a:r>
              <a:rPr lang="en-GB" sz="2000" dirty="0" smtClean="0"/>
              <a:t> Beginner’s guide </a:t>
            </a:r>
            <a:r>
              <a:rPr lang="en-GB" sz="2000" dirty="0"/>
              <a:t>to neuroimaging </a:t>
            </a:r>
            <a:endParaRPr lang="en-GB" sz="2000" dirty="0" smtClean="0"/>
          </a:p>
          <a:p>
            <a:pPr marL="0" indent="0">
              <a:buNone/>
            </a:pPr>
            <a:r>
              <a:rPr lang="en-GB" sz="2000" dirty="0" smtClean="0"/>
              <a:t>(</a:t>
            </a:r>
            <a:r>
              <a:rPr lang="en-GB" sz="2000" dirty="0">
                <a:hlinkClick r:id="rId5"/>
              </a:rPr>
              <a:t>http://</a:t>
            </a:r>
            <a:r>
              <a:rPr lang="en-GB" sz="2000" dirty="0" smtClean="0">
                <a:hlinkClick r:id="rId5"/>
              </a:rPr>
              <a:t>miykael.github.io/nipype-beginner-s-guide/neuroimaging.html</a:t>
            </a:r>
            <a:r>
              <a:rPr lang="en-GB" sz="2000" dirty="0" smtClean="0"/>
              <a:t>)</a:t>
            </a:r>
          </a:p>
          <a:p>
            <a:r>
              <a:rPr lang="en-GB" sz="2000" dirty="0" smtClean="0"/>
              <a:t>Andy’s Brain blog </a:t>
            </a:r>
          </a:p>
          <a:p>
            <a:pPr marL="0" indent="0">
              <a:buNone/>
            </a:pPr>
            <a:r>
              <a:rPr lang="en-GB" sz="2000" dirty="0">
                <a:hlinkClick r:id="rId6"/>
              </a:rPr>
              <a:t>(</a:t>
            </a:r>
            <a:r>
              <a:rPr lang="en-GB" sz="2000" dirty="0" smtClean="0">
                <a:hlinkClick r:id="rId6"/>
              </a:rPr>
              <a:t>http</a:t>
            </a:r>
            <a:r>
              <a:rPr lang="en-GB" sz="2000" dirty="0">
                <a:hlinkClick r:id="rId6"/>
              </a:rPr>
              <a:t>://</a:t>
            </a:r>
            <a:r>
              <a:rPr lang="en-GB" sz="2000" dirty="0" smtClean="0">
                <a:hlinkClick r:id="rId6"/>
              </a:rPr>
              <a:t>andysbrainblog.blogspot.co.uk/2012/10/fmri-motion-correction-afnis-3dvolreg.html</a:t>
            </a:r>
            <a:r>
              <a:rPr lang="en-GB" sz="2000" dirty="0" smtClean="0"/>
              <a:t>) </a:t>
            </a:r>
            <a:r>
              <a:rPr lang="en-GB" sz="2000" i="1" dirty="0" smtClean="0"/>
              <a:t>Also has cool video showing the 3 translations and 3 rotations.</a:t>
            </a:r>
            <a:endParaRPr lang="en-GB" sz="2000" dirty="0" smtClean="0"/>
          </a:p>
          <a:p>
            <a:r>
              <a:rPr lang="en-GB" sz="2000" dirty="0" err="1"/>
              <a:t>Huettel</a:t>
            </a:r>
            <a:r>
              <a:rPr lang="en-GB" sz="2000" dirty="0"/>
              <a:t>, S. A., Song, A. W., &amp; McCarthy, G. (2004). </a:t>
            </a:r>
            <a:r>
              <a:rPr lang="en-GB" sz="2000" i="1" dirty="0"/>
              <a:t>Functional magnetic resonance imaging</a:t>
            </a:r>
            <a:r>
              <a:rPr lang="en-GB" sz="2000" dirty="0"/>
              <a:t>. Sunderland: </a:t>
            </a:r>
            <a:r>
              <a:rPr lang="en-GB" sz="2000" dirty="0" err="1"/>
              <a:t>Sinauer</a:t>
            </a:r>
            <a:r>
              <a:rPr lang="en-GB" sz="2000" dirty="0"/>
              <a:t> Associates.</a:t>
            </a:r>
          </a:p>
          <a:p>
            <a:endParaRPr lang="en-GB" sz="2000" dirty="0" smtClean="0"/>
          </a:p>
          <a:p>
            <a:endParaRPr lang="en-GB" sz="2000" dirty="0"/>
          </a:p>
        </p:txBody>
      </p:sp>
    </p:spTree>
    <p:extLst>
      <p:ext uri="{BB962C8B-B14F-4D97-AF65-F5344CB8AC3E}">
        <p14:creationId xmlns:p14="http://schemas.microsoft.com/office/powerpoint/2010/main" val="179650466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67544" y="980728"/>
            <a:ext cx="8489950" cy="1296988"/>
          </a:xfrm>
        </p:spPr>
        <p:txBody>
          <a:bodyPr/>
          <a:lstStyle/>
          <a:p>
            <a:r>
              <a:rPr lang="en-GB" dirty="0" smtClean="0"/>
              <a:t>REGISTRATION</a:t>
            </a:r>
            <a:endParaRPr lang="en-GB" dirty="0"/>
          </a:p>
        </p:txBody>
      </p:sp>
      <p:sp>
        <p:nvSpPr>
          <p:cNvPr id="3" name="Rectangle 2"/>
          <p:cNvSpPr/>
          <p:nvPr/>
        </p:nvSpPr>
        <p:spPr>
          <a:xfrm>
            <a:off x="467544" y="1700808"/>
            <a:ext cx="8918702" cy="3970318"/>
          </a:xfrm>
          <a:prstGeom prst="rect">
            <a:avLst/>
          </a:prstGeom>
        </p:spPr>
        <p:txBody>
          <a:bodyPr wrap="none">
            <a:spAutoFit/>
          </a:bodyPr>
          <a:lstStyle/>
          <a:p>
            <a:r>
              <a:rPr lang="en-GB" sz="2800" dirty="0" smtClean="0">
                <a:sym typeface="Wingdings"/>
              </a:rPr>
              <a:t>TYPES:</a:t>
            </a:r>
          </a:p>
          <a:p>
            <a:pPr marL="514350" indent="-514350">
              <a:buFont typeface="+mj-lt"/>
              <a:buAutoNum type="alphaUcPeriod"/>
            </a:pPr>
            <a:r>
              <a:rPr lang="en-GB" sz="2800" dirty="0" smtClean="0">
                <a:sym typeface="Wingdings"/>
              </a:rPr>
              <a:t>realignment</a:t>
            </a:r>
          </a:p>
          <a:p>
            <a:pPr lvl="1"/>
            <a:r>
              <a:rPr lang="en-GB" sz="2800" dirty="0" smtClean="0">
                <a:sym typeface="Wingdings"/>
              </a:rPr>
              <a:t>= registration that uses a linear transformation</a:t>
            </a:r>
          </a:p>
          <a:p>
            <a:pPr lvl="1"/>
            <a:r>
              <a:rPr lang="en-GB" sz="2800" dirty="0" smtClean="0">
                <a:sym typeface="Wingdings"/>
              </a:rPr>
              <a:t>that preserves shape</a:t>
            </a:r>
          </a:p>
          <a:p>
            <a:pPr marL="514350" indent="-514350">
              <a:buFont typeface="+mj-lt"/>
              <a:buAutoNum type="alphaUcPeriod"/>
            </a:pPr>
            <a:r>
              <a:rPr lang="en-GB" sz="2800" b="1" dirty="0" smtClean="0">
                <a:sym typeface="Wingdings"/>
              </a:rPr>
              <a:t>unwarping</a:t>
            </a:r>
          </a:p>
          <a:p>
            <a:r>
              <a:rPr lang="en-GB" sz="2800" b="1" dirty="0" smtClean="0">
                <a:sym typeface="Wingdings"/>
              </a:rPr>
              <a:t>	= registration using non-linear transformation</a:t>
            </a:r>
            <a:br>
              <a:rPr lang="en-GB" sz="2800" b="1" dirty="0" smtClean="0">
                <a:sym typeface="Wingdings"/>
              </a:rPr>
            </a:br>
            <a:r>
              <a:rPr lang="en-GB" sz="2800" b="1" dirty="0" smtClean="0">
                <a:sym typeface="Wingdings"/>
              </a:rPr>
              <a:t>	that modifies shape</a:t>
            </a:r>
            <a:endParaRPr lang="en-GB" sz="2800" b="1" dirty="0">
              <a:sym typeface="Wingdings"/>
            </a:endParaRPr>
          </a:p>
          <a:p>
            <a:pPr lvl="1"/>
            <a:endParaRPr lang="en-GB" sz="2800" dirty="0" smtClean="0">
              <a:sym typeface="Wingdings"/>
            </a:endParaRPr>
          </a:p>
          <a:p>
            <a:pPr lvl="1"/>
            <a:r>
              <a:rPr lang="en-GB" sz="2800" dirty="0" smtClean="0">
                <a:sym typeface="Wingdings"/>
              </a:rPr>
              <a:t> </a:t>
            </a:r>
            <a:endParaRPr lang="en-US" sz="2800" dirty="0"/>
          </a:p>
        </p:txBody>
      </p:sp>
    </p:spTree>
    <p:extLst>
      <p:ext uri="{BB962C8B-B14F-4D97-AF65-F5344CB8AC3E}">
        <p14:creationId xmlns:p14="http://schemas.microsoft.com/office/powerpoint/2010/main" val="258462665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8720"/>
            <a:ext cx="8489950" cy="1152798"/>
          </a:xfrm>
        </p:spPr>
        <p:txBody>
          <a:bodyPr/>
          <a:lstStyle/>
          <a:p>
            <a:pPr algn="ctr"/>
            <a:r>
              <a:rPr lang="en-GB" dirty="0" smtClean="0"/>
              <a:t>After realignment: </a:t>
            </a:r>
            <a:r>
              <a:rPr lang="en-GB" dirty="0"/>
              <a:t/>
            </a:r>
            <a:br>
              <a:rPr lang="en-GB" dirty="0"/>
            </a:br>
            <a:r>
              <a:rPr lang="en-GB" dirty="0"/>
              <a:t>Why unwarp?</a:t>
            </a:r>
          </a:p>
        </p:txBody>
      </p:sp>
      <p:sp>
        <p:nvSpPr>
          <p:cNvPr id="3" name="Content Placeholder 2"/>
          <p:cNvSpPr>
            <a:spLocks noGrp="1"/>
          </p:cNvSpPr>
          <p:nvPr>
            <p:ph idx="1"/>
          </p:nvPr>
        </p:nvSpPr>
        <p:spPr>
          <a:xfrm>
            <a:off x="323528" y="2708920"/>
            <a:ext cx="8489950" cy="3240906"/>
          </a:xfrm>
        </p:spPr>
        <p:txBody>
          <a:bodyPr/>
          <a:lstStyle/>
          <a:p>
            <a:pPr marL="0" indent="0">
              <a:buNone/>
            </a:pPr>
            <a:r>
              <a:rPr lang="en-GB" dirty="0" smtClean="0"/>
              <a:t>In extreme cases up </a:t>
            </a:r>
            <a:r>
              <a:rPr lang="en-GB" dirty="0"/>
              <a:t>to 90% of the variance in fMRI time-series can be accounted for by effects of movement after </a:t>
            </a:r>
            <a:r>
              <a:rPr lang="en-GB" dirty="0" smtClean="0"/>
              <a:t>realignment.  </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329319569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The effect include</a:t>
            </a:r>
            <a:endParaRPr lang="en-US" sz="3600" dirty="0"/>
          </a:p>
        </p:txBody>
      </p:sp>
      <p:sp>
        <p:nvSpPr>
          <p:cNvPr id="3" name="Content Placeholder 2"/>
          <p:cNvSpPr>
            <a:spLocks noGrp="1"/>
          </p:cNvSpPr>
          <p:nvPr>
            <p:ph idx="1"/>
          </p:nvPr>
        </p:nvSpPr>
        <p:spPr>
          <a:xfrm>
            <a:off x="330200" y="1916833"/>
            <a:ext cx="8489950" cy="4249018"/>
          </a:xfrm>
        </p:spPr>
        <p:txBody>
          <a:bodyPr/>
          <a:lstStyle/>
          <a:p>
            <a:r>
              <a:rPr lang="en-US" sz="2400" dirty="0" smtClean="0">
                <a:latin typeface="Arial"/>
                <a:cs typeface="Arial"/>
              </a:rPr>
              <a:t>Subject Movement between Slice Acquisition </a:t>
            </a:r>
          </a:p>
          <a:p>
            <a:endParaRPr lang="en-US" sz="2400" dirty="0" smtClean="0">
              <a:latin typeface="Arial"/>
              <a:cs typeface="Arial"/>
            </a:endParaRPr>
          </a:p>
          <a:p>
            <a:r>
              <a:rPr lang="en-US" sz="2400" dirty="0" smtClean="0">
                <a:latin typeface="Arial"/>
                <a:cs typeface="Arial"/>
              </a:rPr>
              <a:t>Interpolation Artifact </a:t>
            </a:r>
          </a:p>
          <a:p>
            <a:pPr marL="0" indent="0">
              <a:buNone/>
            </a:pPr>
            <a:endParaRPr lang="en-US" sz="2400" dirty="0" smtClean="0">
              <a:latin typeface="Arial"/>
              <a:cs typeface="Arial"/>
            </a:endParaRPr>
          </a:p>
          <a:p>
            <a:r>
              <a:rPr lang="en-US" sz="2400" dirty="0">
                <a:latin typeface="Arial"/>
                <a:cs typeface="Arial"/>
              </a:rPr>
              <a:t>“spin-excitation” history </a:t>
            </a:r>
            <a:r>
              <a:rPr lang="en-US" sz="2400" dirty="0" smtClean="0">
                <a:latin typeface="Arial"/>
                <a:cs typeface="Arial"/>
              </a:rPr>
              <a:t>effect</a:t>
            </a:r>
          </a:p>
          <a:p>
            <a:endParaRPr lang="en-US" sz="2400" dirty="0">
              <a:latin typeface="Arial"/>
              <a:cs typeface="Arial"/>
            </a:endParaRPr>
          </a:p>
          <a:p>
            <a:r>
              <a:rPr lang="en-US" sz="2400" dirty="0">
                <a:latin typeface="Arial"/>
                <a:cs typeface="Arial"/>
              </a:rPr>
              <a:t>“nonlinear” distortion due to magnetic field in homogeneities</a:t>
            </a:r>
          </a:p>
          <a:p>
            <a:pPr marL="0" indent="0">
              <a:buNone/>
            </a:pPr>
            <a:endParaRPr lang="en-US" sz="2400" dirty="0"/>
          </a:p>
          <a:p>
            <a:endParaRPr lang="en-US" sz="2400" dirty="0" smtClean="0">
              <a:latin typeface="Arial"/>
              <a:cs typeface="Arial"/>
            </a:endParaRPr>
          </a:p>
          <a:p>
            <a:pPr marL="0" indent="0">
              <a:buNone/>
            </a:pPr>
            <a:endParaRPr lang="en-US" sz="2400" dirty="0" smtClean="0">
              <a:latin typeface="Arial"/>
              <a:cs typeface="Arial"/>
            </a:endParaRPr>
          </a:p>
        </p:txBody>
      </p:sp>
    </p:spTree>
    <p:extLst>
      <p:ext uri="{BB962C8B-B14F-4D97-AF65-F5344CB8AC3E}">
        <p14:creationId xmlns:p14="http://schemas.microsoft.com/office/powerpoint/2010/main" val="3519914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This can lead to two problems, especially if movements are correlated with the task:</a:t>
            </a:r>
            <a:br>
              <a:rPr lang="en-GB" sz="3200" dirty="0"/>
            </a:br>
            <a:endParaRPr lang="en-US" dirty="0"/>
          </a:p>
        </p:txBody>
      </p:sp>
      <p:sp>
        <p:nvSpPr>
          <p:cNvPr id="3" name="Content Placeholder 2"/>
          <p:cNvSpPr>
            <a:spLocks noGrp="1"/>
          </p:cNvSpPr>
          <p:nvPr>
            <p:ph idx="1"/>
          </p:nvPr>
        </p:nvSpPr>
        <p:spPr/>
        <p:txBody>
          <a:bodyPr/>
          <a:lstStyle/>
          <a:p>
            <a:endParaRPr lang="en-GB" sz="2000" dirty="0"/>
          </a:p>
          <a:p>
            <a:pPr marL="914400" lvl="1" indent="-457200">
              <a:buAutoNum type="arabicParenR"/>
            </a:pPr>
            <a:r>
              <a:rPr lang="en-GB" sz="2000" dirty="0"/>
              <a:t>Loss of </a:t>
            </a:r>
            <a:r>
              <a:rPr lang="en-GB" sz="2000" u="sng" dirty="0"/>
              <a:t>sensitivity</a:t>
            </a:r>
            <a:r>
              <a:rPr lang="en-GB" sz="2000" dirty="0"/>
              <a:t> (we might miss “true” activations)</a:t>
            </a:r>
          </a:p>
          <a:p>
            <a:pPr marL="914400" lvl="1" indent="-457200">
              <a:buAutoNum type="arabicParenR"/>
            </a:pPr>
            <a:endParaRPr lang="en-GB" sz="2000" dirty="0"/>
          </a:p>
          <a:p>
            <a:pPr marL="914400" lvl="1" indent="-457200">
              <a:buAutoNum type="arabicParenR"/>
            </a:pPr>
            <a:r>
              <a:rPr lang="en-GB" sz="2000" dirty="0"/>
              <a:t>Loss of </a:t>
            </a:r>
            <a:r>
              <a:rPr lang="en-GB" sz="2000" u="sng" dirty="0"/>
              <a:t>specificity</a:t>
            </a:r>
            <a:r>
              <a:rPr lang="en-GB" sz="2000" dirty="0"/>
              <a:t> (we might have false positives)</a:t>
            </a:r>
          </a:p>
          <a:p>
            <a:endParaRPr lang="en-US" dirty="0"/>
          </a:p>
        </p:txBody>
      </p:sp>
    </p:spTree>
    <p:extLst>
      <p:ext uri="{BB962C8B-B14F-4D97-AF65-F5344CB8AC3E}">
        <p14:creationId xmlns:p14="http://schemas.microsoft.com/office/powerpoint/2010/main" val="1487926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33375"/>
            <a:ext cx="9144000" cy="93503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7411" name="Title 1"/>
          <p:cNvSpPr>
            <a:spLocks noGrp="1"/>
          </p:cNvSpPr>
          <p:nvPr>
            <p:ph type="ctrTitle"/>
          </p:nvPr>
        </p:nvSpPr>
        <p:spPr>
          <a:xfrm>
            <a:off x="86577" y="404664"/>
            <a:ext cx="9036050" cy="1470025"/>
          </a:xfrm>
        </p:spPr>
        <p:txBody>
          <a:bodyPr/>
          <a:lstStyle/>
          <a:p>
            <a:r>
              <a:rPr lang="en-US" dirty="0">
                <a:solidFill>
                  <a:srgbClr val="1F497D"/>
                </a:solidFill>
              </a:rPr>
              <a:t>Unwrap tackles </a:t>
            </a:r>
            <a:r>
              <a:rPr lang="en-GB" sz="3200" dirty="0">
                <a:solidFill>
                  <a:srgbClr val="1F497D"/>
                </a:solidFill>
              </a:rPr>
              <a:t>non-linear distortion from magnetic field </a:t>
            </a:r>
            <a:r>
              <a:rPr lang="en-GB" sz="3200" dirty="0" err="1">
                <a:solidFill>
                  <a:srgbClr val="1F497D"/>
                </a:solidFill>
              </a:rPr>
              <a:t>inhomogeneities</a:t>
            </a:r>
            <a:endParaRPr lang="en-GB" sz="2200" b="1" dirty="0" smtClean="0"/>
          </a:p>
        </p:txBody>
      </p:sp>
      <p:sp>
        <p:nvSpPr>
          <p:cNvPr id="30724" name="TextBox 2"/>
          <p:cNvSpPr txBox="1">
            <a:spLocks noChangeArrowheads="1"/>
          </p:cNvSpPr>
          <p:nvPr/>
        </p:nvSpPr>
        <p:spPr bwMode="auto">
          <a:xfrm>
            <a:off x="395536" y="1916832"/>
            <a:ext cx="8440738" cy="3046988"/>
          </a:xfrm>
          <a:prstGeom prst="rect">
            <a:avLst/>
          </a:prstGeom>
          <a:noFill/>
          <a:ln w="9525">
            <a:noFill/>
            <a:miter lim="800000"/>
            <a:headEnd/>
            <a:tailEnd/>
          </a:ln>
        </p:spPr>
        <p:txBody>
          <a:bodyPr>
            <a:spAutoFit/>
          </a:bodyPr>
          <a:lstStyle/>
          <a:p>
            <a:pPr marL="457200" indent="-457200" algn="ctr">
              <a:buAutoNum type="arabicParenR"/>
            </a:pPr>
            <a:r>
              <a:rPr lang="en-GB" sz="2400" dirty="0" smtClean="0"/>
              <a:t>Different </a:t>
            </a:r>
            <a:r>
              <a:rPr lang="en-GB" sz="2400" dirty="0"/>
              <a:t>substances in the brain are differentially </a:t>
            </a:r>
            <a:r>
              <a:rPr lang="en-GB" sz="2400" dirty="0">
                <a:solidFill>
                  <a:schemeClr val="bg1"/>
                </a:solidFill>
              </a:rPr>
              <a:t>susceptible to magnetization</a:t>
            </a:r>
          </a:p>
          <a:p>
            <a:pPr marL="457200" indent="-457200" algn="ctr">
              <a:buAutoNum type="arabicParenR"/>
            </a:pPr>
            <a:endParaRPr lang="en-GB" sz="2400" dirty="0">
              <a:solidFill>
                <a:schemeClr val="bg1"/>
              </a:solidFill>
            </a:endParaRPr>
          </a:p>
          <a:p>
            <a:pPr algn="ctr"/>
            <a:endParaRPr lang="en-GB" sz="2400" dirty="0">
              <a:solidFill>
                <a:srgbClr val="000000"/>
              </a:solidFill>
            </a:endParaRPr>
          </a:p>
          <a:p>
            <a:pPr algn="ctr"/>
            <a:r>
              <a:rPr lang="en-GB" sz="2400" dirty="0">
                <a:solidFill>
                  <a:srgbClr val="000000"/>
                </a:solidFill>
              </a:rPr>
              <a:t>2) Inhomogeneity of the magnetic field</a:t>
            </a:r>
          </a:p>
          <a:p>
            <a:pPr algn="ctr"/>
            <a:endParaRPr lang="en-GB" sz="2400" dirty="0">
              <a:solidFill>
                <a:schemeClr val="bg1"/>
              </a:solidFill>
            </a:endParaRPr>
          </a:p>
          <a:p>
            <a:pPr algn="ctr"/>
            <a:endParaRPr lang="en-GB" sz="2400" dirty="0">
              <a:solidFill>
                <a:schemeClr val="bg1"/>
              </a:solidFill>
            </a:endParaRPr>
          </a:p>
          <a:p>
            <a:pPr algn="ctr"/>
            <a:r>
              <a:rPr lang="en-GB" sz="2400" dirty="0">
                <a:solidFill>
                  <a:srgbClr val="000000"/>
                </a:solidFill>
              </a:rPr>
              <a:t>3) Distortion of the image</a:t>
            </a:r>
          </a:p>
        </p:txBody>
      </p:sp>
      <p:pic>
        <p:nvPicPr>
          <p:cNvPr id="17413" name="Picture 12" descr="warp_2"/>
          <p:cNvPicPr>
            <a:picLocks noChangeAspect="1" noChangeArrowheads="1"/>
          </p:cNvPicPr>
          <p:nvPr/>
        </p:nvPicPr>
        <p:blipFill>
          <a:blip r:embed="rId3" cstate="print"/>
          <a:srcRect/>
          <a:stretch>
            <a:fillRect/>
          </a:stretch>
        </p:blipFill>
        <p:spPr bwMode="auto">
          <a:xfrm>
            <a:off x="5016500" y="5229225"/>
            <a:ext cx="1027113" cy="1438275"/>
          </a:xfrm>
          <a:prstGeom prst="rect">
            <a:avLst/>
          </a:prstGeom>
          <a:noFill/>
          <a:ln w="9525">
            <a:noFill/>
            <a:miter lim="800000"/>
            <a:headEnd/>
            <a:tailEnd/>
          </a:ln>
        </p:spPr>
      </p:pic>
      <p:pic>
        <p:nvPicPr>
          <p:cNvPr id="17414" name="Picture 14"/>
          <p:cNvPicPr>
            <a:picLocks noChangeAspect="1" noChangeArrowheads="1"/>
          </p:cNvPicPr>
          <p:nvPr/>
        </p:nvPicPr>
        <p:blipFill>
          <a:blip r:embed="rId4" cstate="print"/>
          <a:srcRect/>
          <a:stretch>
            <a:fillRect/>
          </a:stretch>
        </p:blipFill>
        <p:spPr bwMode="auto">
          <a:xfrm>
            <a:off x="3144838" y="5229225"/>
            <a:ext cx="1062037" cy="1411288"/>
          </a:xfrm>
          <a:prstGeom prst="rect">
            <a:avLst/>
          </a:prstGeom>
          <a:noFill/>
          <a:ln w="9525">
            <a:noFill/>
            <a:miter lim="800000"/>
            <a:headEnd/>
            <a:tailEnd/>
          </a:ln>
        </p:spPr>
      </p:pic>
      <p:sp>
        <p:nvSpPr>
          <p:cNvPr id="13" name="Line 14"/>
          <p:cNvSpPr>
            <a:spLocks noChangeShapeType="1"/>
          </p:cNvSpPr>
          <p:nvPr/>
        </p:nvSpPr>
        <p:spPr bwMode="auto">
          <a:xfrm>
            <a:off x="4359275" y="5929313"/>
            <a:ext cx="503238" cy="0"/>
          </a:xfrm>
          <a:prstGeom prst="line">
            <a:avLst/>
          </a:prstGeom>
          <a:noFill/>
          <a:ln w="38100">
            <a:solidFill>
              <a:schemeClr val="accent1"/>
            </a:solidFill>
            <a:round/>
            <a:headEnd/>
            <a:tailEnd type="triangle"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txBody>
          <a:bodyPr/>
          <a:lstStyle/>
          <a:p>
            <a:pPr>
              <a:defRPr/>
            </a:pPr>
            <a:endParaRPr lang="en-GB"/>
          </a:p>
        </p:txBody>
      </p:sp>
      <p:sp>
        <p:nvSpPr>
          <p:cNvPr id="2" name="Down Arrow 1"/>
          <p:cNvSpPr/>
          <p:nvPr/>
        </p:nvSpPr>
        <p:spPr>
          <a:xfrm>
            <a:off x="4206875" y="2449513"/>
            <a:ext cx="530225" cy="5095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Down Arrow 13"/>
          <p:cNvSpPr/>
          <p:nvPr/>
        </p:nvSpPr>
        <p:spPr>
          <a:xfrm>
            <a:off x="4211960" y="3933056"/>
            <a:ext cx="531812" cy="5095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11106061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2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72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4445" y="692696"/>
            <a:ext cx="8489950" cy="1296988"/>
          </a:xfrm>
        </p:spPr>
        <p:txBody>
          <a:bodyPr/>
          <a:lstStyle/>
          <a:p>
            <a:pPr lvl="1"/>
            <a:r>
              <a:rPr lang="en-US" dirty="0" smtClean="0"/>
              <a:t>Unwrap tackles </a:t>
            </a:r>
            <a:r>
              <a:rPr lang="en-GB" sz="3200" dirty="0"/>
              <a:t>non-linear distortion from magnetic field </a:t>
            </a:r>
            <a:r>
              <a:rPr lang="en-GB" sz="3200" dirty="0" err="1"/>
              <a:t>inhomogeneities</a:t>
            </a:r>
            <a:r>
              <a:rPr lang="en-GB" sz="3200" dirty="0"/>
              <a:t/>
            </a:r>
            <a:br>
              <a:rPr lang="en-GB" sz="3200" dirty="0"/>
            </a:br>
            <a:endParaRPr lang="en-US" dirty="0"/>
          </a:p>
        </p:txBody>
      </p:sp>
      <p:pic>
        <p:nvPicPr>
          <p:cNvPr id="6" name="Picture 6"/>
          <p:cNvPicPr>
            <a:picLocks noGrp="1" noChangeAspect="1" noChangeArrowheads="1"/>
          </p:cNvPicPr>
          <p:nvPr>
            <p:ph idx="1"/>
          </p:nvPr>
        </p:nvPicPr>
        <p:blipFill>
          <a:blip r:embed="rId3"/>
          <a:srcRect l="3257" r="3257"/>
          <a:stretch>
            <a:fillRect/>
          </a:stretch>
        </p:blipFill>
        <p:spPr>
          <a:xfrm>
            <a:off x="3779912" y="2132856"/>
            <a:ext cx="5184576" cy="4725144"/>
          </a:xfrm>
        </p:spPr>
      </p:pic>
      <p:pic>
        <p:nvPicPr>
          <p:cNvPr id="10" name="Picture 9" descr="inhomo"/>
          <p:cNvPicPr/>
          <p:nvPr/>
        </p:nvPicPr>
        <p:blipFill>
          <a:blip r:embed="rId4">
            <a:extLst>
              <a:ext uri="{28A0092B-C50C-407E-A947-70E740481C1C}">
                <a14:useLocalDpi xmlns:a14="http://schemas.microsoft.com/office/drawing/2010/main" val="0"/>
              </a:ext>
            </a:extLst>
          </a:blip>
          <a:srcRect/>
          <a:stretch>
            <a:fillRect/>
          </a:stretch>
        </p:blipFill>
        <p:spPr bwMode="auto">
          <a:xfrm>
            <a:off x="395536" y="2132856"/>
            <a:ext cx="3096344"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455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873048"/>
            <a:ext cx="1958970" cy="4984952"/>
            <a:chOff x="-299" y="1873048"/>
            <a:chExt cx="1958970" cy="4984952"/>
          </a:xfrm>
        </p:grpSpPr>
        <p:sp>
          <p:nvSpPr>
            <p:cNvPr id="36" name="Rectangle 35"/>
            <p:cNvSpPr/>
            <p:nvPr/>
          </p:nvSpPr>
          <p:spPr>
            <a:xfrm>
              <a:off x="-299" y="1873178"/>
              <a:ext cx="1907704" cy="4984822"/>
            </a:xfrm>
            <a:prstGeom prst="rect">
              <a:avLst/>
            </a:prstGeom>
            <a:solidFill>
              <a:srgbClr val="7FA1AC">
                <a:alpha val="1411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60294" y="1873048"/>
              <a:ext cx="1898377" cy="307777"/>
            </a:xfrm>
            <a:prstGeom prst="rect">
              <a:avLst/>
            </a:prstGeom>
            <a:noFill/>
          </p:spPr>
          <p:txBody>
            <a:bodyPr wrap="square" rtlCol="0">
              <a:spAutoFit/>
            </a:bodyPr>
            <a:lstStyle/>
            <a:p>
              <a:pPr algn="ctr"/>
              <a:r>
                <a:rPr lang="en-GB" sz="1400" dirty="0" smtClean="0">
                  <a:latin typeface="+mj-lt"/>
                </a:rPr>
                <a:t>Scanner Output</a:t>
              </a:r>
              <a:endParaRPr lang="en-GB" sz="1400" dirty="0">
                <a:latin typeface="+mj-lt"/>
              </a:endParaRPr>
            </a:p>
          </p:txBody>
        </p:sp>
      </p:grpSp>
      <p:grpSp>
        <p:nvGrpSpPr>
          <p:cNvPr id="73" name="Group 72"/>
          <p:cNvGrpSpPr/>
          <p:nvPr/>
        </p:nvGrpSpPr>
        <p:grpSpPr>
          <a:xfrm>
            <a:off x="4841480" y="1873178"/>
            <a:ext cx="4302520" cy="4984822"/>
            <a:chOff x="4841480" y="1873178"/>
            <a:chExt cx="4302520" cy="4984822"/>
          </a:xfrm>
        </p:grpSpPr>
        <p:sp>
          <p:nvSpPr>
            <p:cNvPr id="38" name="Rectangle 37"/>
            <p:cNvSpPr/>
            <p:nvPr/>
          </p:nvSpPr>
          <p:spPr>
            <a:xfrm>
              <a:off x="4841480" y="1873178"/>
              <a:ext cx="4302520" cy="4984822"/>
            </a:xfrm>
            <a:prstGeom prst="rect">
              <a:avLst/>
            </a:prstGeom>
            <a:solidFill>
              <a:schemeClr val="accent5">
                <a:lumMod val="60000"/>
                <a:lumOff val="40000"/>
                <a:alpha val="21961"/>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4841480" y="1873178"/>
              <a:ext cx="4302520" cy="307777"/>
            </a:xfrm>
            <a:prstGeom prst="rect">
              <a:avLst/>
            </a:prstGeom>
            <a:noFill/>
          </p:spPr>
          <p:txBody>
            <a:bodyPr wrap="square" rtlCol="0">
              <a:spAutoFit/>
            </a:bodyPr>
            <a:lstStyle/>
            <a:p>
              <a:pPr algn="ctr"/>
              <a:r>
                <a:rPr lang="en-GB" sz="1400" dirty="0" smtClean="0">
                  <a:latin typeface="+mj-lt"/>
                </a:rPr>
                <a:t>Statistical analysis</a:t>
              </a:r>
              <a:endParaRPr lang="en-GB" sz="1400" dirty="0">
                <a:latin typeface="+mj-lt"/>
              </a:endParaRPr>
            </a:p>
          </p:txBody>
        </p:sp>
      </p:grpSp>
      <p:grpSp>
        <p:nvGrpSpPr>
          <p:cNvPr id="72" name="Group 71"/>
          <p:cNvGrpSpPr/>
          <p:nvPr/>
        </p:nvGrpSpPr>
        <p:grpSpPr>
          <a:xfrm>
            <a:off x="1906950" y="1873178"/>
            <a:ext cx="2925957" cy="4984822"/>
            <a:chOff x="1906950" y="1873178"/>
            <a:chExt cx="2925957" cy="4984822"/>
          </a:xfrm>
        </p:grpSpPr>
        <p:sp>
          <p:nvSpPr>
            <p:cNvPr id="37" name="Rectangle 36"/>
            <p:cNvSpPr/>
            <p:nvPr/>
          </p:nvSpPr>
          <p:spPr>
            <a:xfrm>
              <a:off x="1906950" y="1873178"/>
              <a:ext cx="2925957" cy="4984822"/>
            </a:xfrm>
            <a:prstGeom prst="rect">
              <a:avLst/>
            </a:prstGeom>
            <a:solidFill>
              <a:schemeClr val="accent6">
                <a:lumMod val="10000"/>
                <a:lumOff val="90000"/>
                <a:alpha val="21961"/>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1916277" y="1873178"/>
              <a:ext cx="2916630" cy="307777"/>
            </a:xfrm>
            <a:prstGeom prst="rect">
              <a:avLst/>
            </a:prstGeom>
            <a:noFill/>
          </p:spPr>
          <p:txBody>
            <a:bodyPr wrap="square" rtlCol="0">
              <a:spAutoFit/>
            </a:bodyPr>
            <a:lstStyle/>
            <a:p>
              <a:pPr algn="ctr"/>
              <a:r>
                <a:rPr lang="en-GB" sz="1400" dirty="0" smtClean="0">
                  <a:latin typeface="+mj-lt"/>
                </a:rPr>
                <a:t>Preprocessing</a:t>
              </a:r>
              <a:endParaRPr lang="en-GB" sz="1400" dirty="0">
                <a:latin typeface="+mj-lt"/>
              </a:endParaRPr>
            </a:p>
          </p:txBody>
        </p:sp>
      </p:grpSp>
      <p:grpSp>
        <p:nvGrpSpPr>
          <p:cNvPr id="13" name="Group 12"/>
          <p:cNvGrpSpPr/>
          <p:nvPr/>
        </p:nvGrpSpPr>
        <p:grpSpPr>
          <a:xfrm>
            <a:off x="276853" y="2377725"/>
            <a:ext cx="1334602" cy="1629762"/>
            <a:chOff x="276853" y="2377725"/>
            <a:chExt cx="1334602" cy="1629762"/>
          </a:xfrm>
        </p:grpSpPr>
        <p:grpSp>
          <p:nvGrpSpPr>
            <p:cNvPr id="4" name="Group 3"/>
            <p:cNvGrpSpPr/>
            <p:nvPr/>
          </p:nvGrpSpPr>
          <p:grpSpPr>
            <a:xfrm>
              <a:off x="407745" y="2377725"/>
              <a:ext cx="1069957" cy="1188611"/>
              <a:chOff x="-3562887" y="795338"/>
              <a:chExt cx="1069957" cy="1386121"/>
            </a:xfrm>
          </p:grpSpPr>
          <p:pic>
            <p:nvPicPr>
              <p:cNvPr id="5" name="Picture 4" descr="junk"/>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34579" y="907988"/>
                <a:ext cx="844154" cy="1219200"/>
              </a:xfrm>
              <a:prstGeom prst="rect">
                <a:avLst/>
              </a:prstGeom>
              <a:noFill/>
              <a:ln w="28575">
                <a:solidFill>
                  <a:schemeClr val="tx1"/>
                </a:solidFill>
                <a:miter lim="800000"/>
                <a:headEnd/>
                <a:tailEnd/>
              </a:ln>
            </p:spPr>
          </p:pic>
          <p:pic>
            <p:nvPicPr>
              <p:cNvPr id="6" name="Picture 5" descr="junk"/>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37084" y="962259"/>
                <a:ext cx="844154" cy="1219200"/>
              </a:xfrm>
              <a:prstGeom prst="rect">
                <a:avLst/>
              </a:prstGeom>
              <a:noFill/>
              <a:ln w="28575">
                <a:solidFill>
                  <a:schemeClr val="tx1"/>
                </a:solidFill>
                <a:miter lim="800000"/>
                <a:headEnd/>
                <a:tailEnd/>
              </a:ln>
            </p:spPr>
          </p:pic>
          <p:pic>
            <p:nvPicPr>
              <p:cNvPr id="7" name="Picture 6" descr="junk"/>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62887" y="935233"/>
                <a:ext cx="845344" cy="1219200"/>
              </a:xfrm>
              <a:prstGeom prst="rect">
                <a:avLst/>
              </a:prstGeom>
              <a:noFill/>
              <a:ln w="28575">
                <a:solidFill>
                  <a:schemeClr val="tx1"/>
                </a:solidFill>
                <a:miter lim="800000"/>
                <a:headEnd/>
                <a:tailEnd/>
              </a:ln>
            </p:spPr>
          </p:pic>
          <p:pic>
            <p:nvPicPr>
              <p:cNvPr id="8" name="Picture 7" descr="junk"/>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60527" y="795338"/>
                <a:ext cx="844153" cy="1219201"/>
              </a:xfrm>
              <a:prstGeom prst="rect">
                <a:avLst/>
              </a:prstGeom>
              <a:noFill/>
              <a:ln w="28575">
                <a:solidFill>
                  <a:schemeClr val="tx2"/>
                </a:solidFill>
                <a:miter lim="800000"/>
                <a:headEnd/>
                <a:tailEnd/>
              </a:ln>
            </p:spPr>
          </p:pic>
        </p:grpSp>
        <p:sp>
          <p:nvSpPr>
            <p:cNvPr id="10" name="TextBox 9"/>
            <p:cNvSpPr txBox="1"/>
            <p:nvPr/>
          </p:nvSpPr>
          <p:spPr>
            <a:xfrm>
              <a:off x="276853" y="3745877"/>
              <a:ext cx="1334602" cy="261610"/>
            </a:xfrm>
            <a:prstGeom prst="rect">
              <a:avLst/>
            </a:prstGeom>
            <a:noFill/>
          </p:spPr>
          <p:txBody>
            <a:bodyPr wrap="square" rtlCol="0">
              <a:spAutoFit/>
            </a:bodyPr>
            <a:lstStyle/>
            <a:p>
              <a:pPr algn="ctr"/>
              <a:r>
                <a:rPr lang="en-GB" sz="1100" dirty="0" smtClean="0">
                  <a:latin typeface="+mn-lt"/>
                </a:rPr>
                <a:t>fMRI time series</a:t>
              </a:r>
              <a:endParaRPr lang="en-GB" sz="1100" dirty="0">
                <a:latin typeface="+mn-lt"/>
              </a:endParaRPr>
            </a:p>
          </p:txBody>
        </p:sp>
      </p:grpSp>
      <p:grpSp>
        <p:nvGrpSpPr>
          <p:cNvPr id="12" name="Group 11"/>
          <p:cNvGrpSpPr/>
          <p:nvPr/>
        </p:nvGrpSpPr>
        <p:grpSpPr>
          <a:xfrm>
            <a:off x="406914" y="4675400"/>
            <a:ext cx="1204540" cy="1622837"/>
            <a:chOff x="406914" y="4675400"/>
            <a:chExt cx="1204540" cy="1622837"/>
          </a:xfrm>
        </p:grpSpPr>
        <p:pic>
          <p:nvPicPr>
            <p:cNvPr id="9"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6914" y="4675400"/>
              <a:ext cx="1204540" cy="13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 name="TextBox 10"/>
            <p:cNvSpPr txBox="1"/>
            <p:nvPr/>
          </p:nvSpPr>
          <p:spPr>
            <a:xfrm>
              <a:off x="499689" y="6036627"/>
              <a:ext cx="1111765" cy="261610"/>
            </a:xfrm>
            <a:prstGeom prst="rect">
              <a:avLst/>
            </a:prstGeom>
            <a:noFill/>
          </p:spPr>
          <p:txBody>
            <a:bodyPr wrap="square" rtlCol="0">
              <a:spAutoFit/>
            </a:bodyPr>
            <a:lstStyle/>
            <a:p>
              <a:pPr algn="ctr"/>
              <a:r>
                <a:rPr lang="en-GB" sz="1100" dirty="0" smtClean="0">
                  <a:latin typeface="+mn-lt"/>
                </a:rPr>
                <a:t>Structural MRI</a:t>
              </a:r>
              <a:endParaRPr lang="en-GB" sz="1100" dirty="0">
                <a:latin typeface="+mn-lt"/>
              </a:endParaRPr>
            </a:p>
          </p:txBody>
        </p:sp>
      </p:grpSp>
      <p:sp>
        <p:nvSpPr>
          <p:cNvPr id="2" name="Title 1"/>
          <p:cNvSpPr>
            <a:spLocks noGrp="1"/>
          </p:cNvSpPr>
          <p:nvPr>
            <p:ph type="title"/>
          </p:nvPr>
        </p:nvSpPr>
        <p:spPr>
          <a:xfrm>
            <a:off x="330200" y="908050"/>
            <a:ext cx="4745856" cy="648742"/>
          </a:xfrm>
        </p:spPr>
        <p:txBody>
          <a:bodyPr/>
          <a:lstStyle/>
          <a:p>
            <a:r>
              <a:rPr lang="en-GB" dirty="0" smtClean="0"/>
              <a:t>Stages in fMRI analysis</a:t>
            </a:r>
            <a:endParaRPr lang="en-GB" dirty="0"/>
          </a:p>
        </p:txBody>
      </p:sp>
      <p:sp>
        <p:nvSpPr>
          <p:cNvPr id="17" name="TextBox 16"/>
          <p:cNvSpPr txBox="1"/>
          <p:nvPr/>
        </p:nvSpPr>
        <p:spPr>
          <a:xfrm>
            <a:off x="2072309" y="2843543"/>
            <a:ext cx="1488374" cy="738664"/>
          </a:xfrm>
          <a:prstGeom prst="rect">
            <a:avLst/>
          </a:prstGeom>
          <a:noFill/>
          <a:ln>
            <a:solidFill>
              <a:schemeClr val="tx1"/>
            </a:solidFill>
          </a:ln>
        </p:spPr>
        <p:txBody>
          <a:bodyPr wrap="square" rtlCol="0">
            <a:spAutoFit/>
          </a:bodyPr>
          <a:lstStyle/>
          <a:p>
            <a:pPr algn="ctr"/>
            <a:r>
              <a:rPr lang="en-GB" sz="1400" dirty="0" smtClean="0">
                <a:latin typeface="+mn-lt"/>
              </a:rPr>
              <a:t>Motion correction (and unwarping)</a:t>
            </a:r>
            <a:endParaRPr lang="en-GB" sz="1400" dirty="0">
              <a:latin typeface="+mn-lt"/>
            </a:endParaRPr>
          </a:p>
        </p:txBody>
      </p:sp>
      <p:sp>
        <p:nvSpPr>
          <p:cNvPr id="18" name="TextBox 17"/>
          <p:cNvSpPr txBox="1"/>
          <p:nvPr/>
        </p:nvSpPr>
        <p:spPr>
          <a:xfrm>
            <a:off x="2072309" y="5133861"/>
            <a:ext cx="1488374" cy="954107"/>
          </a:xfrm>
          <a:prstGeom prst="rect">
            <a:avLst/>
          </a:prstGeom>
          <a:noFill/>
          <a:ln>
            <a:solidFill>
              <a:schemeClr val="tx1"/>
            </a:solidFill>
          </a:ln>
        </p:spPr>
        <p:txBody>
          <a:bodyPr wrap="square" rtlCol="0">
            <a:spAutoFit/>
          </a:bodyPr>
          <a:lstStyle/>
          <a:p>
            <a:pPr algn="ctr"/>
            <a:r>
              <a:rPr lang="en-GB" sz="1400" dirty="0" smtClean="0">
                <a:latin typeface="+mn-lt"/>
              </a:rPr>
              <a:t>Spatial normalisation (including </a:t>
            </a:r>
            <a:r>
              <a:rPr lang="en-GB" sz="1400" dirty="0" err="1" smtClean="0">
                <a:latin typeface="+mn-lt"/>
              </a:rPr>
              <a:t>coregistration</a:t>
            </a:r>
            <a:r>
              <a:rPr lang="en-GB" sz="1400" dirty="0" smtClean="0">
                <a:latin typeface="+mn-lt"/>
              </a:rPr>
              <a:t>)</a:t>
            </a:r>
            <a:endParaRPr lang="en-GB" sz="1400" dirty="0">
              <a:latin typeface="+mn-lt"/>
            </a:endParaRPr>
          </a:p>
        </p:txBody>
      </p:sp>
      <p:sp>
        <p:nvSpPr>
          <p:cNvPr id="19" name="TextBox 18"/>
          <p:cNvSpPr txBox="1"/>
          <p:nvPr/>
        </p:nvSpPr>
        <p:spPr>
          <a:xfrm>
            <a:off x="3377400" y="4148280"/>
            <a:ext cx="1224136" cy="307777"/>
          </a:xfrm>
          <a:prstGeom prst="rect">
            <a:avLst/>
          </a:prstGeom>
          <a:noFill/>
          <a:ln>
            <a:solidFill>
              <a:schemeClr val="tx1"/>
            </a:solidFill>
          </a:ln>
        </p:spPr>
        <p:txBody>
          <a:bodyPr wrap="square" rtlCol="0">
            <a:spAutoFit/>
          </a:bodyPr>
          <a:lstStyle/>
          <a:p>
            <a:pPr algn="ctr"/>
            <a:r>
              <a:rPr lang="en-GB" sz="1400" dirty="0" smtClean="0">
                <a:latin typeface="+mn-lt"/>
              </a:rPr>
              <a:t>Smoothing</a:t>
            </a:r>
            <a:endParaRPr lang="en-GB" sz="1400" dirty="0">
              <a:latin typeface="+mn-lt"/>
            </a:endParaRPr>
          </a:p>
        </p:txBody>
      </p:sp>
      <p:grpSp>
        <p:nvGrpSpPr>
          <p:cNvPr id="30" name="Group 29"/>
          <p:cNvGrpSpPr/>
          <p:nvPr/>
        </p:nvGrpSpPr>
        <p:grpSpPr>
          <a:xfrm>
            <a:off x="5159998" y="2449366"/>
            <a:ext cx="1041649" cy="1332042"/>
            <a:chOff x="4744087" y="2377725"/>
            <a:chExt cx="1041649" cy="1332042"/>
          </a:xfrm>
        </p:grpSpPr>
        <p:pic>
          <p:nvPicPr>
            <p:cNvPr id="22" name="Picture 17"/>
            <p:cNvPicPr>
              <a:picLocks noChangeArrowheads="1"/>
            </p:cNvPicPr>
            <p:nvPr/>
          </p:nvPicPr>
          <p:blipFill>
            <a:blip r:embed="rId5" cstate="screen">
              <a:extLst>
                <a:ext uri="{28A0092B-C50C-407E-A947-70E740481C1C}">
                  <a14:useLocalDpi xmlns:a14="http://schemas.microsoft.com/office/drawing/2010/main"/>
                </a:ext>
              </a:extLst>
            </a:blip>
            <a:srcRect l="69757" t="30959" r="7643" b="14474"/>
            <a:stretch>
              <a:fillRect/>
            </a:stretch>
          </p:blipFill>
          <p:spPr bwMode="auto">
            <a:xfrm>
              <a:off x="4878784" y="2377725"/>
              <a:ext cx="709979" cy="1119188"/>
            </a:xfrm>
            <a:prstGeom prst="rect">
              <a:avLst/>
            </a:prstGeom>
            <a:noFill/>
            <a:ln w="12700">
              <a:noFill/>
              <a:miter lim="800000"/>
              <a:headEnd/>
              <a:tailEnd/>
            </a:ln>
          </p:spPr>
        </p:pic>
        <p:sp>
          <p:nvSpPr>
            <p:cNvPr id="23" name="TextBox 22"/>
            <p:cNvSpPr txBox="1"/>
            <p:nvPr/>
          </p:nvSpPr>
          <p:spPr>
            <a:xfrm>
              <a:off x="4744087" y="3448157"/>
              <a:ext cx="1041649" cy="261610"/>
            </a:xfrm>
            <a:prstGeom prst="rect">
              <a:avLst/>
            </a:prstGeom>
            <a:noFill/>
          </p:spPr>
          <p:txBody>
            <a:bodyPr wrap="square" rtlCol="0">
              <a:spAutoFit/>
            </a:bodyPr>
            <a:lstStyle/>
            <a:p>
              <a:pPr algn="ctr"/>
              <a:r>
                <a:rPr lang="en-GB" sz="1100" dirty="0" smtClean="0">
                  <a:latin typeface="+mn-lt"/>
                </a:rPr>
                <a:t>Design matrix</a:t>
              </a:r>
              <a:endParaRPr lang="en-GB" sz="1100" dirty="0">
                <a:latin typeface="+mn-lt"/>
              </a:endParaRPr>
            </a:p>
          </p:txBody>
        </p:sp>
      </p:grpSp>
      <p:grpSp>
        <p:nvGrpSpPr>
          <p:cNvPr id="20" name="Group 19"/>
          <p:cNvGrpSpPr/>
          <p:nvPr/>
        </p:nvGrpSpPr>
        <p:grpSpPr>
          <a:xfrm>
            <a:off x="5072851" y="5133861"/>
            <a:ext cx="1551227" cy="1465262"/>
            <a:chOff x="5072851" y="5133861"/>
            <a:chExt cx="1551227" cy="1465262"/>
          </a:xfrm>
        </p:grpSpPr>
        <p:pic>
          <p:nvPicPr>
            <p:cNvPr id="24" name="Picture 21"/>
            <p:cNvPicPr>
              <a:picLocks noChangeArrowheads="1"/>
            </p:cNvPicPr>
            <p:nvPr/>
          </p:nvPicPr>
          <p:blipFill>
            <a:blip r:embed="rId6" cstate="screen">
              <a:extLst>
                <a:ext uri="{28A0092B-C50C-407E-A947-70E740481C1C}">
                  <a14:useLocalDpi xmlns:a14="http://schemas.microsoft.com/office/drawing/2010/main"/>
                </a:ext>
              </a:extLst>
            </a:blip>
            <a:srcRect l="10599" t="6715" r="8142" b="6468"/>
            <a:stretch>
              <a:fillRect/>
            </a:stretch>
          </p:blipFill>
          <p:spPr bwMode="auto">
            <a:xfrm>
              <a:off x="5072851" y="5133861"/>
              <a:ext cx="1551227" cy="1203652"/>
            </a:xfrm>
            <a:prstGeom prst="rect">
              <a:avLst/>
            </a:prstGeom>
            <a:noFill/>
            <a:ln w="12700">
              <a:solidFill>
                <a:schemeClr val="bg2"/>
              </a:solidFill>
              <a:miter lim="800000"/>
              <a:headEnd/>
              <a:tailEnd/>
            </a:ln>
          </p:spPr>
        </p:pic>
        <p:sp>
          <p:nvSpPr>
            <p:cNvPr id="25" name="TextBox 24"/>
            <p:cNvSpPr txBox="1"/>
            <p:nvPr/>
          </p:nvSpPr>
          <p:spPr>
            <a:xfrm>
              <a:off x="5072851" y="6337513"/>
              <a:ext cx="1551227" cy="261610"/>
            </a:xfrm>
            <a:prstGeom prst="rect">
              <a:avLst/>
            </a:prstGeom>
            <a:noFill/>
          </p:spPr>
          <p:txBody>
            <a:bodyPr wrap="square" rtlCol="0">
              <a:spAutoFit/>
            </a:bodyPr>
            <a:lstStyle/>
            <a:p>
              <a:pPr algn="ctr"/>
              <a:r>
                <a:rPr lang="en-GB" sz="1100" dirty="0" smtClean="0">
                  <a:latin typeface="+mn-lt"/>
                </a:rPr>
                <a:t>Parameter estimates</a:t>
              </a:r>
              <a:endParaRPr lang="en-GB" sz="1100" dirty="0">
                <a:latin typeface="+mn-lt"/>
              </a:endParaRPr>
            </a:p>
          </p:txBody>
        </p:sp>
      </p:grpSp>
      <p:sp>
        <p:nvSpPr>
          <p:cNvPr id="26" name="TextBox 25"/>
          <p:cNvSpPr txBox="1"/>
          <p:nvPr/>
        </p:nvSpPr>
        <p:spPr>
          <a:xfrm>
            <a:off x="5072851" y="4051237"/>
            <a:ext cx="1224136" cy="523220"/>
          </a:xfrm>
          <a:prstGeom prst="rect">
            <a:avLst/>
          </a:prstGeom>
          <a:noFill/>
          <a:ln>
            <a:solidFill>
              <a:schemeClr val="tx1"/>
            </a:solidFill>
          </a:ln>
        </p:spPr>
        <p:txBody>
          <a:bodyPr wrap="square" rtlCol="0">
            <a:spAutoFit/>
          </a:bodyPr>
          <a:lstStyle/>
          <a:p>
            <a:pPr algn="ctr"/>
            <a:r>
              <a:rPr lang="en-GB" sz="1400" dirty="0" smtClean="0">
                <a:latin typeface="+mn-lt"/>
              </a:rPr>
              <a:t>General Linear Model</a:t>
            </a:r>
            <a:endParaRPr lang="en-GB" sz="1400" dirty="0">
              <a:latin typeface="+mn-lt"/>
            </a:endParaRPr>
          </a:p>
        </p:txBody>
      </p:sp>
      <p:grpSp>
        <p:nvGrpSpPr>
          <p:cNvPr id="31" name="Group 30"/>
          <p:cNvGrpSpPr/>
          <p:nvPr/>
        </p:nvGrpSpPr>
        <p:grpSpPr>
          <a:xfrm>
            <a:off x="6624078" y="2761506"/>
            <a:ext cx="2379772" cy="2320744"/>
            <a:chOff x="6697228" y="2449366"/>
            <a:chExt cx="2379772" cy="2320744"/>
          </a:xfrm>
        </p:grpSpPr>
        <p:pic>
          <p:nvPicPr>
            <p:cNvPr id="27" name="Picture 16"/>
            <p:cNvPicPr>
              <a:picLocks noChangeArrowheads="1"/>
            </p:cNvPicPr>
            <p:nvPr/>
          </p:nvPicPr>
          <p:blipFill>
            <a:blip r:embed="rId7">
              <a:clrChange>
                <a:clrFrom>
                  <a:srgbClr val="FFFFFF"/>
                </a:clrFrom>
                <a:clrTo>
                  <a:srgbClr val="FFFFFF">
                    <a:alpha val="0"/>
                  </a:srgbClr>
                </a:clrTo>
              </a:clrChange>
            </a:blip>
            <a:srcRect/>
            <a:stretch>
              <a:fillRect/>
            </a:stretch>
          </p:blipFill>
          <p:spPr bwMode="auto">
            <a:xfrm>
              <a:off x="6697228" y="2449366"/>
              <a:ext cx="2379772" cy="2128838"/>
            </a:xfrm>
            <a:prstGeom prst="rect">
              <a:avLst/>
            </a:prstGeom>
            <a:noFill/>
            <a:ln w="12700">
              <a:noFill/>
              <a:miter lim="800000"/>
              <a:headEnd/>
              <a:tailEnd/>
            </a:ln>
          </p:spPr>
        </p:pic>
        <p:pic>
          <p:nvPicPr>
            <p:cNvPr id="28" name="Picture 18"/>
            <p:cNvPicPr>
              <a:picLocks noChangeAspect="1" noChangeArrowheads="1"/>
            </p:cNvPicPr>
            <p:nvPr/>
          </p:nvPicPr>
          <p:blipFill>
            <a:blip r:embed="rId8" cstate="screen">
              <a:clrChange>
                <a:clrFrom>
                  <a:srgbClr val="0000D4"/>
                </a:clrFrom>
                <a:clrTo>
                  <a:srgbClr val="0000D4">
                    <a:alpha val="0"/>
                  </a:srgbClr>
                </a:clrTo>
              </a:clrChange>
              <a:extLst>
                <a:ext uri="{28A0092B-C50C-407E-A947-70E740481C1C}">
                  <a14:useLocalDpi xmlns:a14="http://schemas.microsoft.com/office/drawing/2010/main"/>
                </a:ext>
              </a:extLst>
            </a:blip>
            <a:srcRect/>
            <a:stretch>
              <a:fillRect/>
            </a:stretch>
          </p:blipFill>
          <p:spPr bwMode="auto">
            <a:xfrm>
              <a:off x="7956053" y="3662391"/>
              <a:ext cx="1076967" cy="760413"/>
            </a:xfrm>
            <a:prstGeom prst="rect">
              <a:avLst/>
            </a:prstGeom>
            <a:noFill/>
            <a:ln w="12700">
              <a:solidFill>
                <a:schemeClr val="tx1"/>
              </a:solidFill>
              <a:miter lim="800000"/>
              <a:headEnd/>
              <a:tailEnd/>
            </a:ln>
          </p:spPr>
        </p:pic>
        <p:sp>
          <p:nvSpPr>
            <p:cNvPr id="29" name="TextBox 28"/>
            <p:cNvSpPr txBox="1"/>
            <p:nvPr/>
          </p:nvSpPr>
          <p:spPr>
            <a:xfrm>
              <a:off x="6778673" y="4508500"/>
              <a:ext cx="2254347" cy="261610"/>
            </a:xfrm>
            <a:prstGeom prst="rect">
              <a:avLst/>
            </a:prstGeom>
            <a:noFill/>
          </p:spPr>
          <p:txBody>
            <a:bodyPr wrap="square" rtlCol="0">
              <a:spAutoFit/>
            </a:bodyPr>
            <a:lstStyle/>
            <a:p>
              <a:pPr algn="ctr"/>
              <a:r>
                <a:rPr lang="en-GB" sz="1100" dirty="0" smtClean="0">
                  <a:latin typeface="+mn-lt"/>
                </a:rPr>
                <a:t>Statistical Parameter Map</a:t>
              </a:r>
              <a:endParaRPr lang="en-GB" sz="1100" dirty="0">
                <a:latin typeface="+mn-lt"/>
              </a:endParaRPr>
            </a:p>
          </p:txBody>
        </p:sp>
      </p:grpSp>
      <p:cxnSp>
        <p:nvCxnSpPr>
          <p:cNvPr id="43" name="Straight Arrow Connector 42"/>
          <p:cNvCxnSpPr/>
          <p:nvPr/>
        </p:nvCxnSpPr>
        <p:spPr>
          <a:xfrm>
            <a:off x="1515636" y="3212976"/>
            <a:ext cx="556673"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p:cNvCxnSpPr/>
          <p:nvPr/>
        </p:nvCxnSpPr>
        <p:spPr>
          <a:xfrm>
            <a:off x="1562022" y="5589240"/>
            <a:ext cx="556673"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p:cNvCxnSpPr/>
          <p:nvPr/>
        </p:nvCxnSpPr>
        <p:spPr>
          <a:xfrm>
            <a:off x="2411761" y="3637977"/>
            <a:ext cx="2130" cy="144427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p:cNvCxnSpPr/>
          <p:nvPr/>
        </p:nvCxnSpPr>
        <p:spPr>
          <a:xfrm flipH="1">
            <a:off x="3475796" y="3608418"/>
            <a:ext cx="229" cy="53986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p:cNvCxnSpPr/>
          <p:nvPr/>
        </p:nvCxnSpPr>
        <p:spPr>
          <a:xfrm flipH="1" flipV="1">
            <a:off x="3470124" y="4455786"/>
            <a:ext cx="5672" cy="62646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5" name="Straight Arrow Connector 54"/>
          <p:cNvCxnSpPr/>
          <p:nvPr/>
        </p:nvCxnSpPr>
        <p:spPr>
          <a:xfrm flipV="1">
            <a:off x="4605645" y="4302168"/>
            <a:ext cx="449461" cy="115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8" name="Straight Arrow Connector 57"/>
          <p:cNvCxnSpPr>
            <a:stCxn id="23" idx="2"/>
            <a:endCxn id="26" idx="0"/>
          </p:cNvCxnSpPr>
          <p:nvPr/>
        </p:nvCxnSpPr>
        <p:spPr>
          <a:xfrm>
            <a:off x="5680823" y="3781408"/>
            <a:ext cx="4096" cy="26982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2" name="Straight Arrow Connector 61"/>
          <p:cNvCxnSpPr/>
          <p:nvPr/>
        </p:nvCxnSpPr>
        <p:spPr>
          <a:xfrm flipH="1" flipV="1">
            <a:off x="5834019" y="4574457"/>
            <a:ext cx="14445" cy="50779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5" name="Straight Arrow Connector 64"/>
          <p:cNvCxnSpPr/>
          <p:nvPr/>
        </p:nvCxnSpPr>
        <p:spPr>
          <a:xfrm>
            <a:off x="6324512" y="4287189"/>
            <a:ext cx="394906" cy="1497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1" name="Oval 20"/>
          <p:cNvSpPr/>
          <p:nvPr/>
        </p:nvSpPr>
        <p:spPr>
          <a:xfrm>
            <a:off x="1763194" y="2621724"/>
            <a:ext cx="2139127" cy="1243378"/>
          </a:xfrm>
          <a:prstGeom prst="ellipse">
            <a:avLst/>
          </a:prstGeom>
          <a:solidFill>
            <a:srgbClr val="E6E6E6">
              <a:alpha val="18039"/>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a:off x="2227572" y="2349512"/>
            <a:ext cx="1251438" cy="276999"/>
          </a:xfrm>
          <a:prstGeom prst="rect">
            <a:avLst/>
          </a:prstGeom>
          <a:noFill/>
        </p:spPr>
        <p:txBody>
          <a:bodyPr wrap="square" rtlCol="0">
            <a:spAutoFit/>
          </a:bodyPr>
          <a:lstStyle/>
          <a:p>
            <a:pPr algn="ctr"/>
            <a:r>
              <a:rPr lang="en-GB" sz="1200" dirty="0" smtClean="0">
                <a:solidFill>
                  <a:srgbClr val="C00000"/>
                </a:solidFill>
                <a:latin typeface="+mj-lt"/>
              </a:rPr>
              <a:t>Today’s talk</a:t>
            </a:r>
            <a:endParaRPr lang="en-GB" sz="1200" dirty="0">
              <a:solidFill>
                <a:srgbClr val="C00000"/>
              </a:solidFill>
              <a:latin typeface="+mj-lt"/>
            </a:endParaRPr>
          </a:p>
        </p:txBody>
      </p:sp>
    </p:spTree>
    <p:extLst>
      <p:ext uri="{BB962C8B-B14F-4D97-AF65-F5344CB8AC3E}">
        <p14:creationId xmlns:p14="http://schemas.microsoft.com/office/powerpoint/2010/main" val="35238608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1000" fill="hold"/>
                                        <p:tgtEl>
                                          <p:spTgt spid="21"/>
                                        </p:tgtEl>
                                        <p:attrNameLst>
                                          <p:attrName>ppt_w</p:attrName>
                                        </p:attrNameLst>
                                      </p:cBhvr>
                                      <p:tavLst>
                                        <p:tav tm="0">
                                          <p:val>
                                            <p:fltVal val="0"/>
                                          </p:val>
                                        </p:tav>
                                        <p:tav tm="100000">
                                          <p:val>
                                            <p:strVal val="#ppt_w"/>
                                          </p:val>
                                        </p:tav>
                                      </p:tavLst>
                                    </p:anim>
                                    <p:anim calcmode="lin" valueType="num">
                                      <p:cBhvr>
                                        <p:cTn id="58" dur="1000" fill="hold"/>
                                        <p:tgtEl>
                                          <p:spTgt spid="21"/>
                                        </p:tgtEl>
                                        <p:attrNameLst>
                                          <p:attrName>ppt_h</p:attrName>
                                        </p:attrNameLst>
                                      </p:cBhvr>
                                      <p:tavLst>
                                        <p:tav tm="0">
                                          <p:val>
                                            <p:fltVal val="0"/>
                                          </p:val>
                                        </p:tav>
                                        <p:tav tm="100000">
                                          <p:val>
                                            <p:strVal val="#ppt_h"/>
                                          </p:val>
                                        </p:tav>
                                      </p:tavLst>
                                    </p:anim>
                                    <p:anim calcmode="lin" valueType="num">
                                      <p:cBhvr>
                                        <p:cTn id="59" dur="1000" fill="hold"/>
                                        <p:tgtEl>
                                          <p:spTgt spid="21"/>
                                        </p:tgtEl>
                                        <p:attrNameLst>
                                          <p:attrName>style.rotation</p:attrName>
                                        </p:attrNameLst>
                                      </p:cBhvr>
                                      <p:tavLst>
                                        <p:tav tm="0">
                                          <p:val>
                                            <p:fltVal val="90"/>
                                          </p:val>
                                        </p:tav>
                                        <p:tav tm="100000">
                                          <p:val>
                                            <p:fltVal val="0"/>
                                          </p:val>
                                        </p:tav>
                                      </p:tavLst>
                                    </p:anim>
                                    <p:animEffect transition="in" filter="fade">
                                      <p:cBhvr>
                                        <p:cTn id="60" dur="1000"/>
                                        <p:tgtEl>
                                          <p:spTgt spid="21"/>
                                        </p:tgtEl>
                                      </p:cBhvr>
                                    </p:animEffect>
                                  </p:childTnLst>
                                </p:cTn>
                              </p:par>
                              <p:par>
                                <p:cTn id="61" presetID="2" presetClass="entr" presetSubtype="4"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250" fill="hold"/>
                                        <p:tgtEl>
                                          <p:spTgt spid="32"/>
                                        </p:tgtEl>
                                        <p:attrNameLst>
                                          <p:attrName>ppt_x</p:attrName>
                                        </p:attrNameLst>
                                      </p:cBhvr>
                                      <p:tavLst>
                                        <p:tav tm="0">
                                          <p:val>
                                            <p:strVal val="#ppt_x"/>
                                          </p:val>
                                        </p:tav>
                                        <p:tav tm="100000">
                                          <p:val>
                                            <p:strVal val="#ppt_x"/>
                                          </p:val>
                                        </p:tav>
                                      </p:tavLst>
                                    </p:anim>
                                    <p:anim calcmode="lin" valueType="num">
                                      <p:cBhvr additive="base">
                                        <p:cTn id="64" dur="25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6" grpId="0" animBg="1"/>
      <p:bldP spid="21" grpId="0" animBg="1"/>
      <p:bldP spid="3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323528" y="692696"/>
            <a:ext cx="8229600" cy="1143000"/>
          </a:xfrm>
        </p:spPr>
        <p:txBody>
          <a:bodyPr/>
          <a:lstStyle/>
          <a:p>
            <a:r>
              <a:rPr lang="en-GB" sz="3600" dirty="0"/>
              <a:t>This effect is called Movement-by-distortion interaction</a:t>
            </a:r>
            <a:r>
              <a:rPr lang="en-GB" sz="2000" dirty="0"/>
              <a:t>. </a:t>
            </a:r>
            <a:br>
              <a:rPr lang="en-GB" sz="2000" dirty="0"/>
            </a:br>
            <a:endParaRPr lang="en-GB" dirty="0"/>
          </a:p>
        </p:txBody>
      </p:sp>
      <p:sp>
        <p:nvSpPr>
          <p:cNvPr id="73731" name="Rectangle 3"/>
          <p:cNvSpPr>
            <a:spLocks noGrp="1" noChangeArrowheads="1"/>
          </p:cNvSpPr>
          <p:nvPr>
            <p:ph idx="1"/>
          </p:nvPr>
        </p:nvSpPr>
        <p:spPr>
          <a:xfrm>
            <a:off x="323528" y="2132856"/>
            <a:ext cx="4391025" cy="4176811"/>
          </a:xfrm>
          <a:ln w="38100">
            <a:solidFill>
              <a:srgbClr val="00CC00"/>
            </a:solidFill>
            <a:miter lim="800000"/>
            <a:headEnd/>
            <a:tailEnd/>
          </a:ln>
        </p:spPr>
        <p:txBody>
          <a:bodyPr/>
          <a:lstStyle/>
          <a:p>
            <a:pPr marL="0" indent="0">
              <a:lnSpc>
                <a:spcPct val="80000"/>
              </a:lnSpc>
              <a:buNone/>
            </a:pPr>
            <a:r>
              <a:rPr lang="en-GB" sz="2400" dirty="0" smtClean="0">
                <a:latin typeface="Arial"/>
                <a:cs typeface="Arial"/>
              </a:rPr>
              <a:t>These </a:t>
            </a:r>
            <a:r>
              <a:rPr lang="en-GB" sz="2400" dirty="0">
                <a:latin typeface="Arial"/>
                <a:cs typeface="Arial"/>
              </a:rPr>
              <a:t>geometric distortions </a:t>
            </a:r>
            <a:r>
              <a:rPr lang="en-GB" sz="2400" dirty="0" smtClean="0">
                <a:latin typeface="Arial"/>
                <a:cs typeface="Arial"/>
              </a:rPr>
              <a:t>are</a:t>
            </a:r>
            <a:r>
              <a:rPr lang="en-GB" sz="2400" dirty="0">
                <a:latin typeface="Arial"/>
                <a:cs typeface="Arial"/>
              </a:rPr>
              <a:t> </a:t>
            </a:r>
            <a:r>
              <a:rPr lang="en-US" sz="2400" kern="1200" dirty="0" smtClean="0">
                <a:latin typeface="Arial"/>
                <a:cs typeface="Arial"/>
              </a:rPr>
              <a:t>because </a:t>
            </a:r>
            <a:r>
              <a:rPr lang="en-US" sz="2400" kern="1200" dirty="0">
                <a:latin typeface="Arial"/>
                <a:cs typeface="Arial"/>
              </a:rPr>
              <a:t>of </a:t>
            </a:r>
            <a:r>
              <a:rPr lang="en-US" sz="2400" kern="1200" dirty="0" smtClean="0">
                <a:latin typeface="Arial"/>
                <a:cs typeface="Arial"/>
              </a:rPr>
              <a:t>miss-mapping </a:t>
            </a:r>
            <a:r>
              <a:rPr lang="en-US" sz="2400" kern="1200" dirty="0">
                <a:latin typeface="Arial"/>
                <a:cs typeface="Arial"/>
              </a:rPr>
              <a:t>of the MR signal in either the frequency encoding or the phase encoding direction</a:t>
            </a:r>
            <a:r>
              <a:rPr lang="en-US" sz="2400" kern="1200" dirty="0" smtClean="0">
                <a:latin typeface="Arial"/>
                <a:cs typeface="Arial"/>
              </a:rPr>
              <a:t>. Therefore it </a:t>
            </a:r>
            <a:r>
              <a:rPr lang="en-US" sz="2400" kern="1200" dirty="0">
                <a:latin typeface="Arial"/>
                <a:cs typeface="Arial"/>
              </a:rPr>
              <a:t>may lead to alteration of the original shape in the appearance of anatomic structures</a:t>
            </a:r>
            <a:endParaRPr lang="en-US" sz="2400" dirty="0">
              <a:latin typeface="Arial"/>
              <a:cs typeface="Arial"/>
            </a:endParaRPr>
          </a:p>
          <a:p>
            <a:pPr marL="0" indent="0">
              <a:lnSpc>
                <a:spcPct val="80000"/>
              </a:lnSpc>
              <a:buNone/>
            </a:pPr>
            <a:endParaRPr lang="en-GB" sz="2400" dirty="0">
              <a:latin typeface="Arial"/>
              <a:cs typeface="Arial"/>
            </a:endParaRPr>
          </a:p>
          <a:p>
            <a:pPr>
              <a:lnSpc>
                <a:spcPct val="80000"/>
              </a:lnSpc>
            </a:pPr>
            <a:r>
              <a:rPr lang="en-GB" sz="2400" u="sng" dirty="0" smtClean="0">
                <a:latin typeface="Arial"/>
                <a:cs typeface="Arial"/>
                <a:sym typeface="Wingdings" charset="0"/>
              </a:rPr>
              <a:t>this </a:t>
            </a:r>
            <a:r>
              <a:rPr lang="en-GB" sz="2400" u="sng" dirty="0">
                <a:latin typeface="Arial"/>
                <a:cs typeface="Arial"/>
                <a:sym typeface="Wingdings" charset="0"/>
              </a:rPr>
              <a:t>is what</a:t>
            </a:r>
            <a:r>
              <a:rPr lang="ja-JP" altLang="en-GB" sz="2400" u="sng" dirty="0">
                <a:latin typeface="Arial"/>
                <a:cs typeface="Arial"/>
                <a:sym typeface="Wingdings" charset="0"/>
              </a:rPr>
              <a:t>’</a:t>
            </a:r>
            <a:r>
              <a:rPr lang="en-GB" sz="2400" u="sng" dirty="0">
                <a:latin typeface="Arial"/>
                <a:cs typeface="Arial"/>
                <a:sym typeface="Wingdings" charset="0"/>
              </a:rPr>
              <a:t>s taken care of </a:t>
            </a:r>
            <a:r>
              <a:rPr lang="en-GB" sz="2400" u="sng" dirty="0" smtClean="0">
                <a:latin typeface="Arial"/>
                <a:cs typeface="Arial"/>
                <a:sym typeface="Wingdings" charset="0"/>
              </a:rPr>
              <a:t>when unwarping</a:t>
            </a:r>
            <a:r>
              <a:rPr lang="en-GB" sz="2400" u="sng" dirty="0">
                <a:latin typeface="Arial"/>
                <a:cs typeface="Arial"/>
                <a:sym typeface="Wingdings" charset="0"/>
              </a:rPr>
              <a:t></a:t>
            </a:r>
            <a:endParaRPr lang="en-GB" sz="2400" u="sng" dirty="0">
              <a:latin typeface="Arial"/>
              <a:cs typeface="Arial"/>
            </a:endParaRPr>
          </a:p>
          <a:p>
            <a:pPr>
              <a:lnSpc>
                <a:spcPct val="80000"/>
              </a:lnSpc>
              <a:buFontTx/>
              <a:buNone/>
            </a:pPr>
            <a:endParaRPr lang="en-GB" sz="2400" u="sng" dirty="0">
              <a:latin typeface="Arial"/>
              <a:cs typeface="Arial"/>
            </a:endParaRPr>
          </a:p>
        </p:txBody>
      </p:sp>
      <p:pic>
        <p:nvPicPr>
          <p:cNvPr id="9" name="Picture 14"/>
          <p:cNvPicPr>
            <a:picLocks noChangeAspect="1" noChangeArrowheads="1"/>
          </p:cNvPicPr>
          <p:nvPr/>
        </p:nvPicPr>
        <p:blipFill>
          <a:blip r:embed="rId3"/>
          <a:srcRect/>
          <a:stretch>
            <a:fillRect/>
          </a:stretch>
        </p:blipFill>
        <p:spPr bwMode="auto">
          <a:xfrm>
            <a:off x="5148064" y="2420888"/>
            <a:ext cx="1656184" cy="3571528"/>
          </a:xfrm>
          <a:prstGeom prst="rect">
            <a:avLst/>
          </a:prstGeom>
          <a:noFill/>
          <a:ln w="9525">
            <a:noFill/>
            <a:miter lim="800000"/>
            <a:headEnd/>
            <a:tailEnd/>
          </a:ln>
          <a:effectLst/>
        </p:spPr>
      </p:pic>
      <p:pic>
        <p:nvPicPr>
          <p:cNvPr id="10" name="Picture 12" descr="warp_2"/>
          <p:cNvPicPr>
            <a:picLocks noChangeAspect="1" noChangeArrowheads="1"/>
          </p:cNvPicPr>
          <p:nvPr/>
        </p:nvPicPr>
        <p:blipFill>
          <a:blip r:embed="rId4"/>
          <a:srcRect/>
          <a:stretch>
            <a:fillRect/>
          </a:stretch>
        </p:blipFill>
        <p:spPr bwMode="auto">
          <a:xfrm>
            <a:off x="7524328" y="2492896"/>
            <a:ext cx="1387153" cy="3456384"/>
          </a:xfrm>
          <a:prstGeom prst="rect">
            <a:avLst/>
          </a:prstGeom>
          <a:noFill/>
          <a:ln w="9525">
            <a:noFill/>
            <a:miter lim="800000"/>
            <a:headEnd/>
            <a:tailEnd/>
          </a:ln>
        </p:spPr>
      </p:pic>
    </p:spTree>
    <p:extLst>
      <p:ext uri="{BB962C8B-B14F-4D97-AF65-F5344CB8AC3E}">
        <p14:creationId xmlns:p14="http://schemas.microsoft.com/office/powerpoint/2010/main" val="377998539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23528" y="620688"/>
            <a:ext cx="8489950" cy="1296988"/>
          </a:xfrm>
        </p:spPr>
        <p:txBody>
          <a:bodyPr/>
          <a:lstStyle/>
          <a:p>
            <a:r>
              <a:rPr lang="en-GB" sz="3200" dirty="0" smtClean="0"/>
              <a:t>How unwarping reduce distortion</a:t>
            </a:r>
            <a:endParaRPr lang="en-GB" sz="3200" dirty="0"/>
          </a:p>
        </p:txBody>
      </p:sp>
      <p:sp>
        <p:nvSpPr>
          <p:cNvPr id="77827" name="Rectangle 3"/>
          <p:cNvSpPr>
            <a:spLocks noGrp="1" noChangeArrowheads="1"/>
          </p:cNvSpPr>
          <p:nvPr>
            <p:ph idx="1"/>
          </p:nvPr>
        </p:nvSpPr>
        <p:spPr>
          <a:xfrm>
            <a:off x="467544" y="1340768"/>
            <a:ext cx="8229600" cy="5068888"/>
          </a:xfrm>
        </p:spPr>
        <p:txBody>
          <a:bodyPr/>
          <a:lstStyle/>
          <a:p>
            <a:pPr marL="0" indent="0">
              <a:lnSpc>
                <a:spcPct val="80000"/>
              </a:lnSpc>
              <a:buNone/>
            </a:pPr>
            <a:endParaRPr lang="en-GB" sz="2400" dirty="0" smtClean="0">
              <a:latin typeface="Arial"/>
              <a:cs typeface="Arial"/>
            </a:endParaRPr>
          </a:p>
          <a:p>
            <a:pPr marL="0" indent="0">
              <a:lnSpc>
                <a:spcPct val="80000"/>
              </a:lnSpc>
              <a:buNone/>
            </a:pPr>
            <a:r>
              <a:rPr lang="en-GB" sz="2400" dirty="0" smtClean="0">
                <a:latin typeface="Arial"/>
                <a:cs typeface="Arial"/>
              </a:rPr>
              <a:t>Unwarp </a:t>
            </a:r>
            <a:r>
              <a:rPr lang="en-GB" sz="2400" dirty="0">
                <a:latin typeface="Arial"/>
                <a:cs typeface="Arial"/>
              </a:rPr>
              <a:t>can estimate changes in distortion from </a:t>
            </a:r>
            <a:r>
              <a:rPr lang="en-GB" sz="2400" dirty="0" smtClean="0">
                <a:latin typeface="Arial"/>
                <a:cs typeface="Arial"/>
              </a:rPr>
              <a:t>movement by</a:t>
            </a:r>
          </a:p>
          <a:p>
            <a:pPr marL="0" indent="0">
              <a:lnSpc>
                <a:spcPct val="80000"/>
              </a:lnSpc>
              <a:buNone/>
            </a:pPr>
            <a:endParaRPr lang="en-GB" sz="2400" dirty="0" smtClean="0">
              <a:latin typeface="Arial"/>
              <a:cs typeface="Arial"/>
            </a:endParaRPr>
          </a:p>
          <a:p>
            <a:pPr>
              <a:lnSpc>
                <a:spcPct val="80000"/>
              </a:lnSpc>
            </a:pPr>
            <a:r>
              <a:rPr lang="en-GB" sz="2400" dirty="0">
                <a:latin typeface="Arial"/>
                <a:cs typeface="Arial"/>
              </a:rPr>
              <a:t>Measure the distortion field with </a:t>
            </a:r>
            <a:r>
              <a:rPr lang="en-GB" sz="2400" dirty="0" err="1" smtClean="0">
                <a:latin typeface="Arial"/>
                <a:cs typeface="Arial"/>
              </a:rPr>
              <a:t>Fieldmap</a:t>
            </a:r>
            <a:endParaRPr lang="en-GB" sz="2400" dirty="0" smtClean="0">
              <a:latin typeface="Arial"/>
              <a:cs typeface="Arial"/>
            </a:endParaRPr>
          </a:p>
          <a:p>
            <a:pPr marL="342900" lvl="1" indent="-342900">
              <a:lnSpc>
                <a:spcPct val="80000"/>
              </a:lnSpc>
              <a:buFontTx/>
              <a:buChar char="•"/>
            </a:pPr>
            <a:r>
              <a:rPr lang="en-GB" dirty="0" smtClean="0">
                <a:latin typeface="Arial"/>
                <a:cs typeface="Arial"/>
              </a:rPr>
              <a:t>Observe subject </a:t>
            </a:r>
            <a:r>
              <a:rPr lang="en-GB" dirty="0">
                <a:latin typeface="Arial"/>
                <a:cs typeface="Arial"/>
              </a:rPr>
              <a:t>motion parameters (that we obtain in realignment)</a:t>
            </a:r>
          </a:p>
          <a:p>
            <a:pPr>
              <a:lnSpc>
                <a:spcPct val="80000"/>
              </a:lnSpc>
            </a:pPr>
            <a:endParaRPr lang="en-GB" sz="2400" dirty="0">
              <a:latin typeface="Arial"/>
              <a:cs typeface="Arial"/>
            </a:endParaRPr>
          </a:p>
          <a:p>
            <a:pPr>
              <a:lnSpc>
                <a:spcPct val="80000"/>
              </a:lnSpc>
            </a:pPr>
            <a:r>
              <a:rPr lang="en-GB" sz="2400" dirty="0">
                <a:latin typeface="Arial"/>
                <a:cs typeface="Arial"/>
              </a:rPr>
              <a:t>change in deformation field with subject movement (estimated via </a:t>
            </a:r>
            <a:r>
              <a:rPr lang="en-GB" sz="2400" dirty="0" smtClean="0">
                <a:latin typeface="Arial"/>
                <a:cs typeface="Arial"/>
              </a:rPr>
              <a:t>iteration)</a:t>
            </a:r>
            <a:endParaRPr lang="en-GB" sz="2400" dirty="0">
              <a:latin typeface="Arial"/>
              <a:cs typeface="Arial"/>
            </a:endParaRPr>
          </a:p>
          <a:p>
            <a:pPr marL="457200" lvl="1" indent="0">
              <a:buNone/>
            </a:pPr>
            <a:endParaRPr lang="en-GB" dirty="0">
              <a:latin typeface="Arial"/>
              <a:cs typeface="Arial"/>
            </a:endParaRPr>
          </a:p>
          <a:p>
            <a:r>
              <a:rPr lang="en-GB" sz="2400" dirty="0">
                <a:latin typeface="Arial"/>
                <a:cs typeface="Arial"/>
              </a:rPr>
              <a:t>To give an estimate of the distortion at each time point. </a:t>
            </a:r>
          </a:p>
          <a:p>
            <a:pPr>
              <a:lnSpc>
                <a:spcPct val="80000"/>
              </a:lnSpc>
              <a:buFontTx/>
              <a:buNone/>
            </a:pPr>
            <a:endParaRPr lang="en-GB" sz="2000" dirty="0">
              <a:latin typeface="Arial"/>
              <a:cs typeface="Arial"/>
            </a:endParaRPr>
          </a:p>
          <a:p>
            <a:pPr>
              <a:lnSpc>
                <a:spcPct val="80000"/>
              </a:lnSpc>
            </a:pPr>
            <a:endParaRPr lang="en-GB" sz="2000" dirty="0">
              <a:latin typeface="Arial"/>
              <a:cs typeface="Arial"/>
            </a:endParaRPr>
          </a:p>
        </p:txBody>
      </p:sp>
    </p:spTree>
    <p:extLst>
      <p:ext uri="{BB962C8B-B14F-4D97-AF65-F5344CB8AC3E}">
        <p14:creationId xmlns:p14="http://schemas.microsoft.com/office/powerpoint/2010/main" val="38757777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Text Box 3"/>
          <p:cNvSpPr txBox="1">
            <a:spLocks noChangeArrowheads="1"/>
          </p:cNvSpPr>
          <p:nvPr/>
        </p:nvSpPr>
        <p:spPr bwMode="auto">
          <a:xfrm>
            <a:off x="1127125" y="3625850"/>
            <a:ext cx="1738313" cy="1016000"/>
          </a:xfrm>
          <a:prstGeom prst="rect">
            <a:avLst/>
          </a:prstGeom>
          <a:solidFill>
            <a:schemeClr val="bg1"/>
          </a:solidFill>
          <a:ln w="9525">
            <a:solidFill>
              <a:srgbClr val="0000FF"/>
            </a:solidFill>
            <a:miter lim="800000"/>
            <a:headEnd/>
            <a:tailEnd/>
          </a:ln>
        </p:spPr>
        <p:txBody>
          <a:bodyPr>
            <a:spAutoFit/>
          </a:bodyPr>
          <a:lstStyle/>
          <a:p>
            <a:pPr algn="l" defTabSz="457200" eaLnBrk="0" hangingPunct="0">
              <a:spcBef>
                <a:spcPct val="50000"/>
              </a:spcBef>
            </a:pPr>
            <a:r>
              <a:rPr lang="en-GB" sz="2000">
                <a:latin typeface="Comic Sans MS" pitchFamily="66" charset="0"/>
              </a:rPr>
              <a:t>Estimate movement parameters</a:t>
            </a:r>
            <a:endParaRPr lang="en-US" sz="2000">
              <a:latin typeface="Comic Sans MS" pitchFamily="66" charset="0"/>
            </a:endParaRPr>
          </a:p>
        </p:txBody>
      </p:sp>
      <p:grpSp>
        <p:nvGrpSpPr>
          <p:cNvPr id="2" name="Group 4"/>
          <p:cNvGrpSpPr>
            <a:grpSpLocks/>
          </p:cNvGrpSpPr>
          <p:nvPr/>
        </p:nvGrpSpPr>
        <p:grpSpPr bwMode="auto">
          <a:xfrm>
            <a:off x="1223963" y="1782763"/>
            <a:ext cx="1295400" cy="1524000"/>
            <a:chOff x="192" y="720"/>
            <a:chExt cx="2206" cy="2423"/>
          </a:xfrm>
        </p:grpSpPr>
        <p:grpSp>
          <p:nvGrpSpPr>
            <p:cNvPr id="3" name="Group 5"/>
            <p:cNvGrpSpPr>
              <a:grpSpLocks/>
            </p:cNvGrpSpPr>
            <p:nvPr/>
          </p:nvGrpSpPr>
          <p:grpSpPr bwMode="auto">
            <a:xfrm>
              <a:off x="192" y="720"/>
              <a:ext cx="670" cy="887"/>
              <a:chOff x="192" y="720"/>
              <a:chExt cx="670" cy="887"/>
            </a:xfrm>
          </p:grpSpPr>
          <p:pic>
            <p:nvPicPr>
              <p:cNvPr id="70661" name="Picture 6"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662" name="Line 7"/>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663" name="Line 8"/>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4" name="Group 9"/>
            <p:cNvGrpSpPr>
              <a:grpSpLocks/>
            </p:cNvGrpSpPr>
            <p:nvPr/>
          </p:nvGrpSpPr>
          <p:grpSpPr bwMode="auto">
            <a:xfrm>
              <a:off x="288" y="816"/>
              <a:ext cx="670" cy="887"/>
              <a:chOff x="192" y="720"/>
              <a:chExt cx="670" cy="887"/>
            </a:xfrm>
          </p:grpSpPr>
          <p:pic>
            <p:nvPicPr>
              <p:cNvPr id="70665" name="Picture 10"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666" name="Line 11"/>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667" name="Line 12"/>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5" name="Group 13"/>
            <p:cNvGrpSpPr>
              <a:grpSpLocks/>
            </p:cNvGrpSpPr>
            <p:nvPr/>
          </p:nvGrpSpPr>
          <p:grpSpPr bwMode="auto">
            <a:xfrm>
              <a:off x="384" y="912"/>
              <a:ext cx="670" cy="887"/>
              <a:chOff x="192" y="720"/>
              <a:chExt cx="670" cy="887"/>
            </a:xfrm>
          </p:grpSpPr>
          <p:pic>
            <p:nvPicPr>
              <p:cNvPr id="70669" name="Picture 14"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670" name="Line 15"/>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671" name="Line 16"/>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6" name="Group 17"/>
            <p:cNvGrpSpPr>
              <a:grpSpLocks/>
            </p:cNvGrpSpPr>
            <p:nvPr/>
          </p:nvGrpSpPr>
          <p:grpSpPr bwMode="auto">
            <a:xfrm>
              <a:off x="480" y="1008"/>
              <a:ext cx="670" cy="887"/>
              <a:chOff x="192" y="720"/>
              <a:chExt cx="670" cy="887"/>
            </a:xfrm>
          </p:grpSpPr>
          <p:pic>
            <p:nvPicPr>
              <p:cNvPr id="70673" name="Picture 18"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674" name="Line 19"/>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675" name="Line 20"/>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7" name="Group 21"/>
            <p:cNvGrpSpPr>
              <a:grpSpLocks/>
            </p:cNvGrpSpPr>
            <p:nvPr/>
          </p:nvGrpSpPr>
          <p:grpSpPr bwMode="auto">
            <a:xfrm>
              <a:off x="576" y="1104"/>
              <a:ext cx="670" cy="887"/>
              <a:chOff x="192" y="720"/>
              <a:chExt cx="670" cy="887"/>
            </a:xfrm>
          </p:grpSpPr>
          <p:pic>
            <p:nvPicPr>
              <p:cNvPr id="70677" name="Picture 22"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678" name="Line 23"/>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679" name="Line 24"/>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8" name="Group 25"/>
            <p:cNvGrpSpPr>
              <a:grpSpLocks/>
            </p:cNvGrpSpPr>
            <p:nvPr/>
          </p:nvGrpSpPr>
          <p:grpSpPr bwMode="auto">
            <a:xfrm>
              <a:off x="672" y="1200"/>
              <a:ext cx="670" cy="887"/>
              <a:chOff x="192" y="720"/>
              <a:chExt cx="670" cy="887"/>
            </a:xfrm>
          </p:grpSpPr>
          <p:pic>
            <p:nvPicPr>
              <p:cNvPr id="70681" name="Picture 26"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682" name="Line 27"/>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683" name="Line 28"/>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9" name="Group 29"/>
            <p:cNvGrpSpPr>
              <a:grpSpLocks/>
            </p:cNvGrpSpPr>
            <p:nvPr/>
          </p:nvGrpSpPr>
          <p:grpSpPr bwMode="auto">
            <a:xfrm>
              <a:off x="768" y="1296"/>
              <a:ext cx="670" cy="887"/>
              <a:chOff x="192" y="720"/>
              <a:chExt cx="670" cy="887"/>
            </a:xfrm>
          </p:grpSpPr>
          <p:pic>
            <p:nvPicPr>
              <p:cNvPr id="70685" name="Picture 30"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686" name="Line 31"/>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687" name="Line 32"/>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10" name="Group 33"/>
            <p:cNvGrpSpPr>
              <a:grpSpLocks/>
            </p:cNvGrpSpPr>
            <p:nvPr/>
          </p:nvGrpSpPr>
          <p:grpSpPr bwMode="auto">
            <a:xfrm>
              <a:off x="864" y="1392"/>
              <a:ext cx="670" cy="887"/>
              <a:chOff x="192" y="720"/>
              <a:chExt cx="670" cy="887"/>
            </a:xfrm>
          </p:grpSpPr>
          <p:pic>
            <p:nvPicPr>
              <p:cNvPr id="70689" name="Picture 34"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690" name="Line 35"/>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691" name="Line 36"/>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11" name="Group 37"/>
            <p:cNvGrpSpPr>
              <a:grpSpLocks/>
            </p:cNvGrpSpPr>
            <p:nvPr/>
          </p:nvGrpSpPr>
          <p:grpSpPr bwMode="auto">
            <a:xfrm>
              <a:off x="960" y="1488"/>
              <a:ext cx="670" cy="887"/>
              <a:chOff x="192" y="720"/>
              <a:chExt cx="670" cy="887"/>
            </a:xfrm>
          </p:grpSpPr>
          <p:pic>
            <p:nvPicPr>
              <p:cNvPr id="70693" name="Picture 38"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694" name="Line 39"/>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695" name="Line 40"/>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12" name="Group 41"/>
            <p:cNvGrpSpPr>
              <a:grpSpLocks/>
            </p:cNvGrpSpPr>
            <p:nvPr/>
          </p:nvGrpSpPr>
          <p:grpSpPr bwMode="auto">
            <a:xfrm>
              <a:off x="1056" y="1584"/>
              <a:ext cx="670" cy="887"/>
              <a:chOff x="192" y="720"/>
              <a:chExt cx="670" cy="887"/>
            </a:xfrm>
          </p:grpSpPr>
          <p:pic>
            <p:nvPicPr>
              <p:cNvPr id="70697" name="Picture 42"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698" name="Line 43"/>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699" name="Line 44"/>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13" name="Group 45"/>
            <p:cNvGrpSpPr>
              <a:grpSpLocks/>
            </p:cNvGrpSpPr>
            <p:nvPr/>
          </p:nvGrpSpPr>
          <p:grpSpPr bwMode="auto">
            <a:xfrm>
              <a:off x="1152" y="1680"/>
              <a:ext cx="670" cy="887"/>
              <a:chOff x="192" y="720"/>
              <a:chExt cx="670" cy="887"/>
            </a:xfrm>
          </p:grpSpPr>
          <p:pic>
            <p:nvPicPr>
              <p:cNvPr id="70701" name="Picture 46"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702" name="Line 47"/>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03" name="Line 48"/>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14" name="Group 49"/>
            <p:cNvGrpSpPr>
              <a:grpSpLocks/>
            </p:cNvGrpSpPr>
            <p:nvPr/>
          </p:nvGrpSpPr>
          <p:grpSpPr bwMode="auto">
            <a:xfrm>
              <a:off x="1248" y="1776"/>
              <a:ext cx="670" cy="887"/>
              <a:chOff x="192" y="720"/>
              <a:chExt cx="670" cy="887"/>
            </a:xfrm>
          </p:grpSpPr>
          <p:pic>
            <p:nvPicPr>
              <p:cNvPr id="70705" name="Picture 50"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706" name="Line 51"/>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07" name="Line 52"/>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15" name="Group 53"/>
            <p:cNvGrpSpPr>
              <a:grpSpLocks/>
            </p:cNvGrpSpPr>
            <p:nvPr/>
          </p:nvGrpSpPr>
          <p:grpSpPr bwMode="auto">
            <a:xfrm>
              <a:off x="1344" y="1872"/>
              <a:ext cx="670" cy="887"/>
              <a:chOff x="192" y="720"/>
              <a:chExt cx="670" cy="887"/>
            </a:xfrm>
          </p:grpSpPr>
          <p:pic>
            <p:nvPicPr>
              <p:cNvPr id="70709" name="Picture 54"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710" name="Line 55"/>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11" name="Line 56"/>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16" name="Group 57"/>
            <p:cNvGrpSpPr>
              <a:grpSpLocks/>
            </p:cNvGrpSpPr>
            <p:nvPr/>
          </p:nvGrpSpPr>
          <p:grpSpPr bwMode="auto">
            <a:xfrm>
              <a:off x="1440" y="1968"/>
              <a:ext cx="670" cy="887"/>
              <a:chOff x="192" y="720"/>
              <a:chExt cx="670" cy="887"/>
            </a:xfrm>
          </p:grpSpPr>
          <p:pic>
            <p:nvPicPr>
              <p:cNvPr id="70713" name="Picture 58"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714" name="Line 59"/>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15" name="Line 60"/>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17" name="Group 61"/>
            <p:cNvGrpSpPr>
              <a:grpSpLocks/>
            </p:cNvGrpSpPr>
            <p:nvPr/>
          </p:nvGrpSpPr>
          <p:grpSpPr bwMode="auto">
            <a:xfrm>
              <a:off x="1536" y="2064"/>
              <a:ext cx="670" cy="887"/>
              <a:chOff x="192" y="720"/>
              <a:chExt cx="670" cy="887"/>
            </a:xfrm>
          </p:grpSpPr>
          <p:pic>
            <p:nvPicPr>
              <p:cNvPr id="70717" name="Picture 62"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718" name="Line 63"/>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19" name="Line 64"/>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18" name="Group 65"/>
            <p:cNvGrpSpPr>
              <a:grpSpLocks/>
            </p:cNvGrpSpPr>
            <p:nvPr/>
          </p:nvGrpSpPr>
          <p:grpSpPr bwMode="auto">
            <a:xfrm>
              <a:off x="1632" y="2160"/>
              <a:ext cx="670" cy="887"/>
              <a:chOff x="192" y="720"/>
              <a:chExt cx="670" cy="887"/>
            </a:xfrm>
          </p:grpSpPr>
          <p:pic>
            <p:nvPicPr>
              <p:cNvPr id="70721" name="Picture 66"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722" name="Line 67"/>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23" name="Line 68"/>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pic>
          <p:nvPicPr>
            <p:cNvPr id="70724" name="Picture 69" descr="slice"/>
            <p:cNvPicPr>
              <a:picLocks noChangeAspect="1" noChangeArrowheads="1"/>
            </p:cNvPicPr>
            <p:nvPr/>
          </p:nvPicPr>
          <p:blipFill>
            <a:blip r:embed="rId4"/>
            <a:srcRect/>
            <a:stretch>
              <a:fillRect/>
            </a:stretch>
          </p:blipFill>
          <p:spPr bwMode="auto">
            <a:xfrm>
              <a:off x="1728" y="2256"/>
              <a:ext cx="670" cy="887"/>
            </a:xfrm>
            <a:prstGeom prst="rect">
              <a:avLst/>
            </a:prstGeom>
            <a:noFill/>
            <a:ln w="9525">
              <a:noFill/>
              <a:miter lim="800000"/>
              <a:headEnd/>
              <a:tailEnd/>
            </a:ln>
          </p:spPr>
        </p:pic>
        <p:sp>
          <p:nvSpPr>
            <p:cNvPr id="70725" name="Line 70"/>
            <p:cNvSpPr>
              <a:spLocks noChangeShapeType="1"/>
            </p:cNvSpPr>
            <p:nvPr/>
          </p:nvSpPr>
          <p:spPr bwMode="auto">
            <a:xfrm flipV="1">
              <a:off x="2322" y="2256"/>
              <a:ext cx="0" cy="887"/>
            </a:xfrm>
            <a:prstGeom prst="line">
              <a:avLst/>
            </a:prstGeom>
            <a:noFill/>
            <a:ln w="19050">
              <a:solidFill>
                <a:srgbClr val="FF6600"/>
              </a:solidFill>
              <a:round/>
              <a:headEnd/>
              <a:tailEnd/>
            </a:ln>
          </p:spPr>
          <p:txBody>
            <a:bodyPr wrap="none" anchor="ctr"/>
            <a:lstStyle/>
            <a:p>
              <a:endParaRPr lang="en-GB"/>
            </a:p>
          </p:txBody>
        </p:sp>
        <p:sp>
          <p:nvSpPr>
            <p:cNvPr id="70726" name="Line 71"/>
            <p:cNvSpPr>
              <a:spLocks noChangeShapeType="1"/>
            </p:cNvSpPr>
            <p:nvPr/>
          </p:nvSpPr>
          <p:spPr bwMode="auto">
            <a:xfrm flipV="1">
              <a:off x="1728" y="2744"/>
              <a:ext cx="670" cy="0"/>
            </a:xfrm>
            <a:prstGeom prst="line">
              <a:avLst/>
            </a:prstGeom>
            <a:noFill/>
            <a:ln w="19050">
              <a:solidFill>
                <a:srgbClr val="FF6600"/>
              </a:solidFill>
              <a:round/>
              <a:headEnd/>
              <a:tailEnd/>
            </a:ln>
          </p:spPr>
          <p:txBody>
            <a:bodyPr wrap="none" anchor="ctr"/>
            <a:lstStyle/>
            <a:p>
              <a:endParaRPr lang="en-GB"/>
            </a:p>
          </p:txBody>
        </p:sp>
      </p:grpSp>
      <p:sp>
        <p:nvSpPr>
          <p:cNvPr id="127048" name="Text Box 72"/>
          <p:cNvSpPr txBox="1">
            <a:spLocks noChangeArrowheads="1"/>
          </p:cNvSpPr>
          <p:nvPr/>
        </p:nvSpPr>
        <p:spPr bwMode="auto">
          <a:xfrm>
            <a:off x="3143250" y="2000250"/>
            <a:ext cx="3500438" cy="2092325"/>
          </a:xfrm>
          <a:prstGeom prst="rect">
            <a:avLst/>
          </a:prstGeom>
          <a:solidFill>
            <a:schemeClr val="bg1"/>
          </a:solidFill>
          <a:ln w="9525">
            <a:solidFill>
              <a:srgbClr val="0000FF"/>
            </a:solidFill>
            <a:miter lim="800000"/>
            <a:headEnd/>
            <a:tailEnd/>
          </a:ln>
        </p:spPr>
        <p:txBody>
          <a:bodyPr>
            <a:spAutoFit/>
          </a:bodyPr>
          <a:lstStyle/>
          <a:p>
            <a:pPr marL="234950" indent="-234950" algn="l" defTabSz="457200" eaLnBrk="0" hangingPunct="0">
              <a:spcBef>
                <a:spcPct val="50000"/>
              </a:spcBef>
            </a:pPr>
            <a:r>
              <a:rPr lang="en-GB" sz="2000" dirty="0">
                <a:latin typeface="Comic Sans MS" pitchFamily="66" charset="0"/>
              </a:rPr>
              <a:t>Estimate new distortion fields for each image:</a:t>
            </a:r>
          </a:p>
          <a:p>
            <a:pPr marL="234950" indent="-234950" algn="l" defTabSz="457200" eaLnBrk="0" hangingPunct="0">
              <a:spcBef>
                <a:spcPct val="50000"/>
              </a:spcBef>
            </a:pPr>
            <a:r>
              <a:rPr lang="en-GB" sz="2000" dirty="0">
                <a:latin typeface="Comic Sans MS" pitchFamily="66" charset="0"/>
              </a:rPr>
              <a:t>	estimate rate of change of the distortion field with respect to the movement parameters.</a:t>
            </a:r>
            <a:endParaRPr lang="en-US" sz="2000" dirty="0">
              <a:solidFill>
                <a:srgbClr val="FF0000"/>
              </a:solidFill>
              <a:latin typeface="Comic Sans MS" pitchFamily="66" charset="0"/>
            </a:endParaRPr>
          </a:p>
        </p:txBody>
      </p:sp>
      <p:sp>
        <p:nvSpPr>
          <p:cNvPr id="127049" name="Text Box 73"/>
          <p:cNvSpPr txBox="1">
            <a:spLocks noChangeArrowheads="1"/>
          </p:cNvSpPr>
          <p:nvPr/>
        </p:nvSpPr>
        <p:spPr bwMode="auto">
          <a:xfrm>
            <a:off x="3214688" y="857250"/>
            <a:ext cx="3571875" cy="708025"/>
          </a:xfrm>
          <a:prstGeom prst="rect">
            <a:avLst/>
          </a:prstGeom>
          <a:solidFill>
            <a:schemeClr val="bg1"/>
          </a:solidFill>
          <a:ln w="9525">
            <a:solidFill>
              <a:srgbClr val="0000FF"/>
            </a:solidFill>
            <a:miter lim="800000"/>
            <a:headEnd/>
            <a:tailEnd/>
          </a:ln>
        </p:spPr>
        <p:txBody>
          <a:bodyPr>
            <a:spAutoFit/>
          </a:bodyPr>
          <a:lstStyle/>
          <a:p>
            <a:pPr algn="l" defTabSz="457200" eaLnBrk="0" hangingPunct="0">
              <a:spcBef>
                <a:spcPct val="50000"/>
              </a:spcBef>
            </a:pPr>
            <a:r>
              <a:rPr lang="en-GB" sz="2000">
                <a:latin typeface="Comic Sans MS" pitchFamily="66" charset="0"/>
              </a:rPr>
              <a:t>Measure deformation field (FieldMap).</a:t>
            </a:r>
            <a:endParaRPr lang="en-US" sz="2000">
              <a:latin typeface="Comic Sans MS" pitchFamily="66" charset="0"/>
            </a:endParaRPr>
          </a:p>
        </p:txBody>
      </p:sp>
      <p:sp>
        <p:nvSpPr>
          <p:cNvPr id="127050" name="Text Box 74"/>
          <p:cNvSpPr txBox="1">
            <a:spLocks noChangeArrowheads="1"/>
          </p:cNvSpPr>
          <p:nvPr/>
        </p:nvSpPr>
        <p:spPr bwMode="auto">
          <a:xfrm>
            <a:off x="6781800" y="2901950"/>
            <a:ext cx="1617663" cy="711200"/>
          </a:xfrm>
          <a:prstGeom prst="rect">
            <a:avLst/>
          </a:prstGeom>
          <a:solidFill>
            <a:schemeClr val="bg1"/>
          </a:solidFill>
          <a:ln w="9525">
            <a:solidFill>
              <a:srgbClr val="0000FF"/>
            </a:solidFill>
            <a:miter lim="800000"/>
            <a:headEnd/>
            <a:tailEnd/>
          </a:ln>
        </p:spPr>
        <p:txBody>
          <a:bodyPr>
            <a:spAutoFit/>
          </a:bodyPr>
          <a:lstStyle/>
          <a:p>
            <a:pPr algn="l" defTabSz="457200" eaLnBrk="0" hangingPunct="0">
              <a:spcBef>
                <a:spcPct val="50000"/>
              </a:spcBef>
            </a:pPr>
            <a:r>
              <a:rPr lang="en-GB" sz="2000">
                <a:latin typeface="Comic Sans MS" pitchFamily="66" charset="0"/>
              </a:rPr>
              <a:t>Unwarp time series</a:t>
            </a:r>
            <a:endParaRPr lang="en-US" sz="2000">
              <a:latin typeface="Comic Sans MS" pitchFamily="66" charset="0"/>
            </a:endParaRPr>
          </a:p>
        </p:txBody>
      </p:sp>
      <p:grpSp>
        <p:nvGrpSpPr>
          <p:cNvPr id="19" name="Group 75"/>
          <p:cNvGrpSpPr>
            <a:grpSpLocks/>
          </p:cNvGrpSpPr>
          <p:nvPr/>
        </p:nvGrpSpPr>
        <p:grpSpPr bwMode="auto">
          <a:xfrm>
            <a:off x="6959600" y="3865563"/>
            <a:ext cx="1295400" cy="1524000"/>
            <a:chOff x="192" y="720"/>
            <a:chExt cx="2206" cy="2423"/>
          </a:xfrm>
        </p:grpSpPr>
        <p:grpSp>
          <p:nvGrpSpPr>
            <p:cNvPr id="20" name="Group 76"/>
            <p:cNvGrpSpPr>
              <a:grpSpLocks/>
            </p:cNvGrpSpPr>
            <p:nvPr/>
          </p:nvGrpSpPr>
          <p:grpSpPr bwMode="auto">
            <a:xfrm>
              <a:off x="192" y="720"/>
              <a:ext cx="670" cy="887"/>
              <a:chOff x="192" y="720"/>
              <a:chExt cx="670" cy="887"/>
            </a:xfrm>
          </p:grpSpPr>
          <p:pic>
            <p:nvPicPr>
              <p:cNvPr id="70732" name="Picture 77"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733" name="Line 78"/>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34" name="Line 79"/>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21" name="Group 80"/>
            <p:cNvGrpSpPr>
              <a:grpSpLocks/>
            </p:cNvGrpSpPr>
            <p:nvPr/>
          </p:nvGrpSpPr>
          <p:grpSpPr bwMode="auto">
            <a:xfrm>
              <a:off x="288" y="816"/>
              <a:ext cx="670" cy="887"/>
              <a:chOff x="192" y="720"/>
              <a:chExt cx="670" cy="887"/>
            </a:xfrm>
          </p:grpSpPr>
          <p:pic>
            <p:nvPicPr>
              <p:cNvPr id="70736" name="Picture 81"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737" name="Line 82"/>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38" name="Line 83"/>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22" name="Group 84"/>
            <p:cNvGrpSpPr>
              <a:grpSpLocks/>
            </p:cNvGrpSpPr>
            <p:nvPr/>
          </p:nvGrpSpPr>
          <p:grpSpPr bwMode="auto">
            <a:xfrm>
              <a:off x="384" y="912"/>
              <a:ext cx="670" cy="887"/>
              <a:chOff x="192" y="720"/>
              <a:chExt cx="670" cy="887"/>
            </a:xfrm>
          </p:grpSpPr>
          <p:pic>
            <p:nvPicPr>
              <p:cNvPr id="70740" name="Picture 85"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741" name="Line 86"/>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42" name="Line 87"/>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23" name="Group 88"/>
            <p:cNvGrpSpPr>
              <a:grpSpLocks/>
            </p:cNvGrpSpPr>
            <p:nvPr/>
          </p:nvGrpSpPr>
          <p:grpSpPr bwMode="auto">
            <a:xfrm>
              <a:off x="480" y="1008"/>
              <a:ext cx="670" cy="887"/>
              <a:chOff x="192" y="720"/>
              <a:chExt cx="670" cy="887"/>
            </a:xfrm>
          </p:grpSpPr>
          <p:pic>
            <p:nvPicPr>
              <p:cNvPr id="70744" name="Picture 89"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745" name="Line 90"/>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46" name="Line 91"/>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24" name="Group 92"/>
            <p:cNvGrpSpPr>
              <a:grpSpLocks/>
            </p:cNvGrpSpPr>
            <p:nvPr/>
          </p:nvGrpSpPr>
          <p:grpSpPr bwMode="auto">
            <a:xfrm>
              <a:off x="576" y="1104"/>
              <a:ext cx="670" cy="887"/>
              <a:chOff x="192" y="720"/>
              <a:chExt cx="670" cy="887"/>
            </a:xfrm>
          </p:grpSpPr>
          <p:pic>
            <p:nvPicPr>
              <p:cNvPr id="70748" name="Picture 93"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749" name="Line 94"/>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50" name="Line 95"/>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25" name="Group 96"/>
            <p:cNvGrpSpPr>
              <a:grpSpLocks/>
            </p:cNvGrpSpPr>
            <p:nvPr/>
          </p:nvGrpSpPr>
          <p:grpSpPr bwMode="auto">
            <a:xfrm>
              <a:off x="672" y="1200"/>
              <a:ext cx="670" cy="887"/>
              <a:chOff x="192" y="720"/>
              <a:chExt cx="670" cy="887"/>
            </a:xfrm>
          </p:grpSpPr>
          <p:pic>
            <p:nvPicPr>
              <p:cNvPr id="70752" name="Picture 97"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753" name="Line 98"/>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54" name="Line 99"/>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26" name="Group 100"/>
            <p:cNvGrpSpPr>
              <a:grpSpLocks/>
            </p:cNvGrpSpPr>
            <p:nvPr/>
          </p:nvGrpSpPr>
          <p:grpSpPr bwMode="auto">
            <a:xfrm>
              <a:off x="768" y="1296"/>
              <a:ext cx="670" cy="887"/>
              <a:chOff x="192" y="720"/>
              <a:chExt cx="670" cy="887"/>
            </a:xfrm>
          </p:grpSpPr>
          <p:pic>
            <p:nvPicPr>
              <p:cNvPr id="70756" name="Picture 101"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757" name="Line 102"/>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58" name="Line 103"/>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27" name="Group 104"/>
            <p:cNvGrpSpPr>
              <a:grpSpLocks/>
            </p:cNvGrpSpPr>
            <p:nvPr/>
          </p:nvGrpSpPr>
          <p:grpSpPr bwMode="auto">
            <a:xfrm>
              <a:off x="864" y="1392"/>
              <a:ext cx="670" cy="887"/>
              <a:chOff x="192" y="720"/>
              <a:chExt cx="670" cy="887"/>
            </a:xfrm>
          </p:grpSpPr>
          <p:pic>
            <p:nvPicPr>
              <p:cNvPr id="70760" name="Picture 105"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761" name="Line 106"/>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62" name="Line 107"/>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28" name="Group 108"/>
            <p:cNvGrpSpPr>
              <a:grpSpLocks/>
            </p:cNvGrpSpPr>
            <p:nvPr/>
          </p:nvGrpSpPr>
          <p:grpSpPr bwMode="auto">
            <a:xfrm>
              <a:off x="960" y="1488"/>
              <a:ext cx="670" cy="887"/>
              <a:chOff x="192" y="720"/>
              <a:chExt cx="670" cy="887"/>
            </a:xfrm>
          </p:grpSpPr>
          <p:pic>
            <p:nvPicPr>
              <p:cNvPr id="70764" name="Picture 109"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765" name="Line 110"/>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66" name="Line 111"/>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29" name="Group 112"/>
            <p:cNvGrpSpPr>
              <a:grpSpLocks/>
            </p:cNvGrpSpPr>
            <p:nvPr/>
          </p:nvGrpSpPr>
          <p:grpSpPr bwMode="auto">
            <a:xfrm>
              <a:off x="1056" y="1584"/>
              <a:ext cx="670" cy="887"/>
              <a:chOff x="192" y="720"/>
              <a:chExt cx="670" cy="887"/>
            </a:xfrm>
          </p:grpSpPr>
          <p:pic>
            <p:nvPicPr>
              <p:cNvPr id="70768" name="Picture 113"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769" name="Line 114"/>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70" name="Line 115"/>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30" name="Group 116"/>
            <p:cNvGrpSpPr>
              <a:grpSpLocks/>
            </p:cNvGrpSpPr>
            <p:nvPr/>
          </p:nvGrpSpPr>
          <p:grpSpPr bwMode="auto">
            <a:xfrm>
              <a:off x="1152" y="1680"/>
              <a:ext cx="670" cy="887"/>
              <a:chOff x="192" y="720"/>
              <a:chExt cx="670" cy="887"/>
            </a:xfrm>
          </p:grpSpPr>
          <p:pic>
            <p:nvPicPr>
              <p:cNvPr id="70772" name="Picture 117"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773" name="Line 118"/>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74" name="Line 119"/>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31" name="Group 120"/>
            <p:cNvGrpSpPr>
              <a:grpSpLocks/>
            </p:cNvGrpSpPr>
            <p:nvPr/>
          </p:nvGrpSpPr>
          <p:grpSpPr bwMode="auto">
            <a:xfrm>
              <a:off x="1248" y="1776"/>
              <a:ext cx="670" cy="887"/>
              <a:chOff x="192" y="720"/>
              <a:chExt cx="670" cy="887"/>
            </a:xfrm>
          </p:grpSpPr>
          <p:pic>
            <p:nvPicPr>
              <p:cNvPr id="70776" name="Picture 121"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777" name="Line 122"/>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78" name="Line 123"/>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70787" name="Group 124"/>
            <p:cNvGrpSpPr>
              <a:grpSpLocks/>
            </p:cNvGrpSpPr>
            <p:nvPr/>
          </p:nvGrpSpPr>
          <p:grpSpPr bwMode="auto">
            <a:xfrm>
              <a:off x="1344" y="1872"/>
              <a:ext cx="670" cy="887"/>
              <a:chOff x="192" y="720"/>
              <a:chExt cx="670" cy="887"/>
            </a:xfrm>
          </p:grpSpPr>
          <p:pic>
            <p:nvPicPr>
              <p:cNvPr id="70780" name="Picture 125"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781" name="Line 126"/>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82" name="Line 127"/>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70791" name="Group 128"/>
            <p:cNvGrpSpPr>
              <a:grpSpLocks/>
            </p:cNvGrpSpPr>
            <p:nvPr/>
          </p:nvGrpSpPr>
          <p:grpSpPr bwMode="auto">
            <a:xfrm>
              <a:off x="1440" y="1968"/>
              <a:ext cx="670" cy="887"/>
              <a:chOff x="192" y="720"/>
              <a:chExt cx="670" cy="887"/>
            </a:xfrm>
          </p:grpSpPr>
          <p:pic>
            <p:nvPicPr>
              <p:cNvPr id="70784" name="Picture 129"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785" name="Line 130"/>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86" name="Line 131"/>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70798" name="Group 132"/>
            <p:cNvGrpSpPr>
              <a:grpSpLocks/>
            </p:cNvGrpSpPr>
            <p:nvPr/>
          </p:nvGrpSpPr>
          <p:grpSpPr bwMode="auto">
            <a:xfrm>
              <a:off x="1536" y="2064"/>
              <a:ext cx="670" cy="887"/>
              <a:chOff x="192" y="720"/>
              <a:chExt cx="670" cy="887"/>
            </a:xfrm>
          </p:grpSpPr>
          <p:pic>
            <p:nvPicPr>
              <p:cNvPr id="70788" name="Picture 133"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789" name="Line 134"/>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90" name="Line 135"/>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70799" name="Group 136"/>
            <p:cNvGrpSpPr>
              <a:grpSpLocks/>
            </p:cNvGrpSpPr>
            <p:nvPr/>
          </p:nvGrpSpPr>
          <p:grpSpPr bwMode="auto">
            <a:xfrm>
              <a:off x="1632" y="2160"/>
              <a:ext cx="670" cy="887"/>
              <a:chOff x="192" y="720"/>
              <a:chExt cx="670" cy="887"/>
            </a:xfrm>
          </p:grpSpPr>
          <p:pic>
            <p:nvPicPr>
              <p:cNvPr id="70792" name="Picture 137" descr="slice"/>
              <p:cNvPicPr>
                <a:picLocks noChangeAspect="1" noChangeArrowheads="1"/>
              </p:cNvPicPr>
              <p:nvPr/>
            </p:nvPicPr>
            <p:blipFill>
              <a:blip r:embed="rId4"/>
              <a:srcRect/>
              <a:stretch>
                <a:fillRect/>
              </a:stretch>
            </p:blipFill>
            <p:spPr bwMode="auto">
              <a:xfrm>
                <a:off x="192" y="720"/>
                <a:ext cx="670" cy="887"/>
              </a:xfrm>
              <a:prstGeom prst="rect">
                <a:avLst/>
              </a:prstGeom>
              <a:noFill/>
              <a:ln w="9525">
                <a:noFill/>
                <a:miter lim="800000"/>
                <a:headEnd/>
                <a:tailEnd/>
              </a:ln>
            </p:spPr>
          </p:pic>
          <p:sp>
            <p:nvSpPr>
              <p:cNvPr id="70793" name="Line 138"/>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94" name="Line 139"/>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pic>
          <p:nvPicPr>
            <p:cNvPr id="70795" name="Picture 140" descr="slice"/>
            <p:cNvPicPr>
              <a:picLocks noChangeAspect="1" noChangeArrowheads="1"/>
            </p:cNvPicPr>
            <p:nvPr/>
          </p:nvPicPr>
          <p:blipFill>
            <a:blip r:embed="rId4"/>
            <a:srcRect/>
            <a:stretch>
              <a:fillRect/>
            </a:stretch>
          </p:blipFill>
          <p:spPr bwMode="auto">
            <a:xfrm>
              <a:off x="1728" y="2256"/>
              <a:ext cx="670" cy="887"/>
            </a:xfrm>
            <a:prstGeom prst="rect">
              <a:avLst/>
            </a:prstGeom>
            <a:noFill/>
            <a:ln w="9525">
              <a:noFill/>
              <a:miter lim="800000"/>
              <a:headEnd/>
              <a:tailEnd/>
            </a:ln>
          </p:spPr>
        </p:pic>
        <p:sp>
          <p:nvSpPr>
            <p:cNvPr id="70796" name="Line 141"/>
            <p:cNvSpPr>
              <a:spLocks noChangeShapeType="1"/>
            </p:cNvSpPr>
            <p:nvPr/>
          </p:nvSpPr>
          <p:spPr bwMode="auto">
            <a:xfrm flipV="1">
              <a:off x="2322" y="2256"/>
              <a:ext cx="0" cy="887"/>
            </a:xfrm>
            <a:prstGeom prst="line">
              <a:avLst/>
            </a:prstGeom>
            <a:noFill/>
            <a:ln w="19050">
              <a:solidFill>
                <a:srgbClr val="FF6600"/>
              </a:solidFill>
              <a:round/>
              <a:headEnd/>
              <a:tailEnd/>
            </a:ln>
          </p:spPr>
          <p:txBody>
            <a:bodyPr wrap="none" anchor="ctr"/>
            <a:lstStyle/>
            <a:p>
              <a:endParaRPr lang="en-GB"/>
            </a:p>
          </p:txBody>
        </p:sp>
        <p:sp>
          <p:nvSpPr>
            <p:cNvPr id="70797" name="Line 142"/>
            <p:cNvSpPr>
              <a:spLocks noChangeShapeType="1"/>
            </p:cNvSpPr>
            <p:nvPr/>
          </p:nvSpPr>
          <p:spPr bwMode="auto">
            <a:xfrm flipV="1">
              <a:off x="1728" y="2744"/>
              <a:ext cx="670" cy="0"/>
            </a:xfrm>
            <a:prstGeom prst="line">
              <a:avLst/>
            </a:prstGeom>
            <a:noFill/>
            <a:ln w="19050">
              <a:solidFill>
                <a:srgbClr val="FF6600"/>
              </a:solidFill>
              <a:round/>
              <a:headEnd/>
              <a:tailEnd/>
            </a:ln>
          </p:spPr>
          <p:txBody>
            <a:bodyPr wrap="none" anchor="ctr"/>
            <a:lstStyle/>
            <a:p>
              <a:endParaRPr lang="en-GB"/>
            </a:p>
          </p:txBody>
        </p:sp>
      </p:grpSp>
      <p:sp>
        <p:nvSpPr>
          <p:cNvPr id="127119" name="AutoShape 143"/>
          <p:cNvSpPr>
            <a:spLocks noChangeArrowheads="1"/>
          </p:cNvSpPr>
          <p:nvPr/>
        </p:nvSpPr>
        <p:spPr bwMode="auto">
          <a:xfrm>
            <a:off x="7596188" y="1828800"/>
            <a:ext cx="814387" cy="866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FF"/>
          </a:solidFill>
          <a:ln w="9525">
            <a:solidFill>
              <a:schemeClr val="tx2"/>
            </a:solidFill>
            <a:miter lim="800000"/>
            <a:headEnd/>
            <a:tailEnd/>
          </a:ln>
        </p:spPr>
        <p:txBody>
          <a:bodyPr wrap="none" anchor="ctr"/>
          <a:lstStyle/>
          <a:p>
            <a:endParaRPr lang="en-GB"/>
          </a:p>
        </p:txBody>
      </p:sp>
      <p:sp>
        <p:nvSpPr>
          <p:cNvPr id="127120" name="AutoShape 144"/>
          <p:cNvSpPr>
            <a:spLocks noChangeArrowheads="1"/>
          </p:cNvSpPr>
          <p:nvPr/>
        </p:nvSpPr>
        <p:spPr bwMode="auto">
          <a:xfrm>
            <a:off x="2357438" y="1000125"/>
            <a:ext cx="815975" cy="866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FF"/>
          </a:solidFill>
          <a:ln w="9525">
            <a:solidFill>
              <a:schemeClr val="tx2"/>
            </a:solidFill>
            <a:miter lim="800000"/>
            <a:headEnd/>
            <a:tailEnd/>
          </a:ln>
        </p:spPr>
        <p:txBody>
          <a:bodyPr wrap="none" anchor="ctr"/>
          <a:lstStyle/>
          <a:p>
            <a:endParaRPr lang="en-GB"/>
          </a:p>
        </p:txBody>
      </p:sp>
      <p:sp>
        <p:nvSpPr>
          <p:cNvPr id="127121" name="AutoShape 145"/>
          <p:cNvSpPr>
            <a:spLocks noChangeArrowheads="1"/>
          </p:cNvSpPr>
          <p:nvPr/>
        </p:nvSpPr>
        <p:spPr bwMode="auto">
          <a:xfrm rot="16200000" flipV="1">
            <a:off x="6434138" y="5113338"/>
            <a:ext cx="814387" cy="86518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FF"/>
          </a:solidFill>
          <a:ln w="9525">
            <a:solidFill>
              <a:schemeClr val="tx2"/>
            </a:solidFill>
            <a:miter lim="800000"/>
            <a:headEnd/>
            <a:tailEnd/>
          </a:ln>
        </p:spPr>
        <p:txBody>
          <a:bodyPr wrap="none" anchor="ctr"/>
          <a:lstStyle/>
          <a:p>
            <a:endParaRPr lang="en-GB"/>
          </a:p>
        </p:txBody>
      </p:sp>
      <p:sp>
        <p:nvSpPr>
          <p:cNvPr id="127122" name="AutoShape 146"/>
          <p:cNvSpPr>
            <a:spLocks noChangeArrowheads="1"/>
          </p:cNvSpPr>
          <p:nvPr/>
        </p:nvSpPr>
        <p:spPr bwMode="auto">
          <a:xfrm rot="16200000" flipV="1">
            <a:off x="1163638" y="4935537"/>
            <a:ext cx="814388" cy="8683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FF"/>
          </a:solidFill>
          <a:ln w="9525">
            <a:solidFill>
              <a:schemeClr val="tx2"/>
            </a:solidFill>
            <a:miter lim="800000"/>
            <a:headEnd/>
            <a:tailEnd/>
          </a:ln>
        </p:spPr>
        <p:txBody>
          <a:bodyPr wrap="none" anchor="ctr"/>
          <a:lstStyle/>
          <a:p>
            <a:endParaRPr lang="en-GB"/>
          </a:p>
        </p:txBody>
      </p:sp>
      <p:grpSp>
        <p:nvGrpSpPr>
          <p:cNvPr id="70800" name="Group 159"/>
          <p:cNvGrpSpPr>
            <a:grpSpLocks/>
          </p:cNvGrpSpPr>
          <p:nvPr/>
        </p:nvGrpSpPr>
        <p:grpSpPr bwMode="auto">
          <a:xfrm>
            <a:off x="3357563" y="4786313"/>
            <a:ext cx="2819400" cy="1447800"/>
            <a:chOff x="3467100" y="5053013"/>
            <a:chExt cx="2819400" cy="1447800"/>
          </a:xfrm>
        </p:grpSpPr>
        <p:sp>
          <p:nvSpPr>
            <p:cNvPr id="70803" name="Rectangle 147"/>
            <p:cNvSpPr>
              <a:spLocks noChangeArrowheads="1"/>
            </p:cNvSpPr>
            <p:nvPr/>
          </p:nvSpPr>
          <p:spPr bwMode="auto">
            <a:xfrm>
              <a:off x="3467100" y="5053013"/>
              <a:ext cx="2819400" cy="1447800"/>
            </a:xfrm>
            <a:prstGeom prst="rect">
              <a:avLst/>
            </a:prstGeom>
            <a:solidFill>
              <a:srgbClr val="0000FF"/>
            </a:solidFill>
            <a:ln w="9525">
              <a:solidFill>
                <a:srgbClr val="FF0000"/>
              </a:solidFill>
              <a:miter lim="800000"/>
              <a:headEnd/>
              <a:tailEnd/>
            </a:ln>
          </p:spPr>
          <p:txBody>
            <a:bodyPr wrap="none" anchor="ctr"/>
            <a:lstStyle/>
            <a:p>
              <a:pPr algn="l" defTabSz="457200"/>
              <a:endParaRPr lang="en-US"/>
            </a:p>
          </p:txBody>
        </p:sp>
        <p:pic>
          <p:nvPicPr>
            <p:cNvPr id="70804" name="Picture 148" descr="taylor_dxr"/>
            <p:cNvPicPr>
              <a:picLocks noChangeAspect="1" noChangeArrowheads="1"/>
            </p:cNvPicPr>
            <p:nvPr/>
          </p:nvPicPr>
          <p:blipFill>
            <a:blip r:embed="rId5"/>
            <a:srcRect l="1865" t="1532" r="6932" b="4785"/>
            <a:stretch>
              <a:fillRect/>
            </a:stretch>
          </p:blipFill>
          <p:spPr bwMode="auto">
            <a:xfrm>
              <a:off x="4079875" y="5129213"/>
              <a:ext cx="757238" cy="914400"/>
            </a:xfrm>
            <a:prstGeom prst="rect">
              <a:avLst/>
            </a:prstGeom>
            <a:solidFill>
              <a:srgbClr val="0000FF"/>
            </a:solidFill>
            <a:ln w="9525">
              <a:noFill/>
              <a:miter lim="800000"/>
              <a:headEnd/>
              <a:tailEnd/>
            </a:ln>
          </p:spPr>
        </p:pic>
        <p:graphicFrame>
          <p:nvGraphicFramePr>
            <p:cNvPr id="70805" name="Object 149"/>
            <p:cNvGraphicFramePr>
              <a:graphicFrameLocks noChangeAspect="1"/>
            </p:cNvGraphicFramePr>
            <p:nvPr/>
          </p:nvGraphicFramePr>
          <p:xfrm>
            <a:off x="4000500" y="6043613"/>
            <a:ext cx="1025525" cy="438150"/>
          </p:xfrm>
          <a:graphic>
            <a:graphicData uri="http://schemas.openxmlformats.org/presentationml/2006/ole">
              <mc:AlternateContent xmlns:mc="http://schemas.openxmlformats.org/markup-compatibility/2006">
                <mc:Choice xmlns:v="urn:schemas-microsoft-com:vml" Requires="v">
                  <p:oleObj spid="_x0000_s2060" name="Equation" r:id="rId6" imgW="520560" imgH="228600" progId="">
                    <p:embed/>
                  </p:oleObj>
                </mc:Choice>
                <mc:Fallback>
                  <p:oleObj name="Equation" r:id="rId6" imgW="520560" imgH="22860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0500" y="6043613"/>
                          <a:ext cx="1025525" cy="438150"/>
                        </a:xfrm>
                        <a:prstGeom prst="rect">
                          <a:avLst/>
                        </a:prstGeom>
                        <a:solidFill>
                          <a:srgbClr val="0000FF"/>
                        </a:solidFill>
                      </p:spPr>
                    </p:pic>
                  </p:oleObj>
                </mc:Fallback>
              </mc:AlternateContent>
            </a:graphicData>
          </a:graphic>
        </p:graphicFrame>
        <p:pic>
          <p:nvPicPr>
            <p:cNvPr id="70806" name="Picture 150" descr="taylor_dyr"/>
            <p:cNvPicPr>
              <a:picLocks noChangeAspect="1" noChangeArrowheads="1"/>
            </p:cNvPicPr>
            <p:nvPr/>
          </p:nvPicPr>
          <p:blipFill>
            <a:blip r:embed="rId8"/>
            <a:srcRect l="1865" t="1532" r="2972" b="4785"/>
            <a:stretch>
              <a:fillRect/>
            </a:stretch>
          </p:blipFill>
          <p:spPr bwMode="auto">
            <a:xfrm>
              <a:off x="5499100" y="5129213"/>
              <a:ext cx="723900" cy="917575"/>
            </a:xfrm>
            <a:prstGeom prst="rect">
              <a:avLst/>
            </a:prstGeom>
            <a:solidFill>
              <a:srgbClr val="0000FF"/>
            </a:solidFill>
            <a:ln w="9525">
              <a:noFill/>
              <a:miter lim="800000"/>
              <a:headEnd/>
              <a:tailEnd/>
            </a:ln>
          </p:spPr>
        </p:pic>
        <p:graphicFrame>
          <p:nvGraphicFramePr>
            <p:cNvPr id="70807" name="Object 151"/>
            <p:cNvGraphicFramePr>
              <a:graphicFrameLocks noChangeAspect="1"/>
            </p:cNvGraphicFramePr>
            <p:nvPr/>
          </p:nvGraphicFramePr>
          <p:xfrm>
            <a:off x="5338763" y="6086475"/>
            <a:ext cx="866775" cy="414338"/>
          </p:xfrm>
          <a:graphic>
            <a:graphicData uri="http://schemas.openxmlformats.org/presentationml/2006/ole">
              <mc:AlternateContent xmlns:mc="http://schemas.openxmlformats.org/markup-compatibility/2006">
                <mc:Choice xmlns:v="urn:schemas-microsoft-com:vml" Requires="v">
                  <p:oleObj spid="_x0000_s2061" name="Equation" r:id="rId9" imgW="507960" imgH="228600" progId="Equation.3">
                    <p:embed/>
                  </p:oleObj>
                </mc:Choice>
                <mc:Fallback>
                  <p:oleObj name="Equation" r:id="rId9" imgW="50796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8763" y="6086475"/>
                          <a:ext cx="866775" cy="414338"/>
                        </a:xfrm>
                        <a:prstGeom prst="rect">
                          <a:avLst/>
                        </a:prstGeom>
                        <a:solidFill>
                          <a:srgbClr val="0000FF"/>
                        </a:solidFill>
                      </p:spPr>
                    </p:pic>
                  </p:oleObj>
                </mc:Fallback>
              </mc:AlternateContent>
            </a:graphicData>
          </a:graphic>
        </p:graphicFrame>
        <p:sp>
          <p:nvSpPr>
            <p:cNvPr id="70808" name="Text Box 152"/>
            <p:cNvSpPr txBox="1">
              <a:spLocks noChangeArrowheads="1"/>
            </p:cNvSpPr>
            <p:nvPr/>
          </p:nvSpPr>
          <p:spPr bwMode="auto">
            <a:xfrm>
              <a:off x="3514725" y="5357813"/>
              <a:ext cx="554038" cy="457200"/>
            </a:xfrm>
            <a:prstGeom prst="rect">
              <a:avLst/>
            </a:prstGeom>
            <a:solidFill>
              <a:srgbClr val="0000FF"/>
            </a:solidFill>
            <a:ln w="9525">
              <a:noFill/>
              <a:miter lim="800000"/>
              <a:headEnd/>
              <a:tailEnd/>
            </a:ln>
          </p:spPr>
          <p:txBody>
            <a:bodyPr wrap="none">
              <a:spAutoFit/>
            </a:bodyPr>
            <a:lstStyle/>
            <a:p>
              <a:pPr algn="l" defTabSz="457200" eaLnBrk="0" hangingPunct="0"/>
              <a:r>
                <a:rPr lang="en-GB" sz="2400">
                  <a:solidFill>
                    <a:schemeClr val="bg1"/>
                  </a:solidFill>
                  <a:latin typeface="Comic Sans MS" pitchFamily="66" charset="0"/>
                  <a:sym typeface="Symbol" pitchFamily="18" charset="2"/>
                </a:rPr>
                <a:t></a:t>
              </a:r>
              <a:endParaRPr lang="en-GB" sz="2400">
                <a:latin typeface="Comic Sans MS" pitchFamily="66" charset="0"/>
              </a:endParaRPr>
            </a:p>
          </p:txBody>
        </p:sp>
        <p:sp>
          <p:nvSpPr>
            <p:cNvPr id="70809" name="Text Box 153"/>
            <p:cNvSpPr txBox="1">
              <a:spLocks noChangeArrowheads="1"/>
            </p:cNvSpPr>
            <p:nvPr/>
          </p:nvSpPr>
          <p:spPr bwMode="auto">
            <a:xfrm>
              <a:off x="4859338" y="5357813"/>
              <a:ext cx="693737" cy="457200"/>
            </a:xfrm>
            <a:prstGeom prst="rect">
              <a:avLst/>
            </a:prstGeom>
            <a:noFill/>
            <a:ln w="9525">
              <a:noFill/>
              <a:miter lim="800000"/>
              <a:headEnd/>
              <a:tailEnd/>
            </a:ln>
          </p:spPr>
          <p:txBody>
            <a:bodyPr>
              <a:spAutoFit/>
            </a:bodyPr>
            <a:lstStyle/>
            <a:p>
              <a:pPr algn="l" defTabSz="457200" eaLnBrk="0" hangingPunct="0"/>
              <a:r>
                <a:rPr lang="en-GB" sz="2400">
                  <a:solidFill>
                    <a:schemeClr val="bg1"/>
                  </a:solidFill>
                  <a:latin typeface="Comic Sans MS" pitchFamily="66" charset="0"/>
                  <a:sym typeface="Symbol" pitchFamily="18" charset="2"/>
                </a:rPr>
                <a:t>+</a:t>
              </a:r>
              <a:endParaRPr lang="en-GB" sz="2400">
                <a:solidFill>
                  <a:schemeClr val="bg1"/>
                </a:solidFill>
                <a:latin typeface="Comic Sans MS" pitchFamily="66" charset="0"/>
              </a:endParaRPr>
            </a:p>
          </p:txBody>
        </p:sp>
      </p:grpSp>
      <p:sp>
        <p:nvSpPr>
          <p:cNvPr id="127130" name="AutoShape 154"/>
          <p:cNvSpPr>
            <a:spLocks noChangeArrowheads="1"/>
          </p:cNvSpPr>
          <p:nvPr/>
        </p:nvSpPr>
        <p:spPr bwMode="auto">
          <a:xfrm>
            <a:off x="4500563" y="4286250"/>
            <a:ext cx="304800" cy="381000"/>
          </a:xfrm>
          <a:prstGeom prst="downArrow">
            <a:avLst>
              <a:gd name="adj1" fmla="val 50000"/>
              <a:gd name="adj2" fmla="val 31250"/>
            </a:avLst>
          </a:prstGeom>
          <a:solidFill>
            <a:srgbClr val="0000FF"/>
          </a:solidFill>
          <a:ln w="9525">
            <a:solidFill>
              <a:schemeClr val="tx2"/>
            </a:solidFill>
            <a:miter lim="800000"/>
            <a:headEnd/>
            <a:tailEnd/>
          </a:ln>
        </p:spPr>
        <p:txBody>
          <a:bodyPr wrap="none" anchor="ctr"/>
          <a:lstStyle/>
          <a:p>
            <a:pPr algn="l" defTabSz="457200"/>
            <a:endParaRPr lang="en-US"/>
          </a:p>
        </p:txBody>
      </p:sp>
      <p:sp>
        <p:nvSpPr>
          <p:cNvPr id="127131" name="AutoShape 155"/>
          <p:cNvSpPr>
            <a:spLocks noChangeArrowheads="1"/>
          </p:cNvSpPr>
          <p:nvPr/>
        </p:nvSpPr>
        <p:spPr bwMode="auto">
          <a:xfrm>
            <a:off x="4572000" y="1571625"/>
            <a:ext cx="304800" cy="381000"/>
          </a:xfrm>
          <a:prstGeom prst="downArrow">
            <a:avLst>
              <a:gd name="adj1" fmla="val 50000"/>
              <a:gd name="adj2" fmla="val 31250"/>
            </a:avLst>
          </a:prstGeom>
          <a:solidFill>
            <a:srgbClr val="0000FF"/>
          </a:solidFill>
          <a:ln w="9525">
            <a:solidFill>
              <a:schemeClr val="tx2"/>
            </a:solidFill>
            <a:miter lim="800000"/>
            <a:headEnd/>
            <a:tailEnd/>
          </a:ln>
        </p:spPr>
        <p:txBody>
          <a:bodyPr wrap="none" anchor="ctr"/>
          <a:lstStyle/>
          <a:p>
            <a:pPr algn="l" defTabSz="457200"/>
            <a:endParaRPr lang="en-US"/>
          </a:p>
        </p:txBody>
      </p:sp>
    </p:spTree>
    <p:extLst>
      <p:ext uri="{BB962C8B-B14F-4D97-AF65-F5344CB8AC3E}">
        <p14:creationId xmlns:p14="http://schemas.microsoft.com/office/powerpoint/2010/main" val="215191757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9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7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71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70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70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71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71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080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71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705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7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animBg="1"/>
      <p:bldP spid="127048" grpId="0" animBg="1"/>
      <p:bldP spid="127049" grpId="0" animBg="1"/>
      <p:bldP spid="127050" grpId="0" animBg="1"/>
      <p:bldP spid="127119" grpId="0" animBg="1"/>
      <p:bldP spid="127120" grpId="0" animBg="1"/>
      <p:bldP spid="127121" grpId="0" animBg="1"/>
      <p:bldP spid="127122" grpId="0" animBg="1"/>
      <p:bldP spid="127130" grpId="0" animBg="1"/>
      <p:bldP spid="12713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Applying the deformation field to the image</a:t>
            </a:r>
            <a:endParaRPr lang="en-US" dirty="0"/>
          </a:p>
        </p:txBody>
      </p:sp>
      <p:sp>
        <p:nvSpPr>
          <p:cNvPr id="3" name="Content Placeholder 2"/>
          <p:cNvSpPr>
            <a:spLocks noGrp="1"/>
          </p:cNvSpPr>
          <p:nvPr>
            <p:ph idx="1"/>
          </p:nvPr>
        </p:nvSpPr>
        <p:spPr>
          <a:xfrm>
            <a:off x="395536" y="2132856"/>
            <a:ext cx="8352928" cy="3457575"/>
          </a:xfrm>
        </p:spPr>
        <p:txBody>
          <a:bodyPr/>
          <a:lstStyle/>
          <a:p>
            <a:pPr eaLnBrk="0" hangingPunct="0"/>
            <a:r>
              <a:rPr lang="en-GB" dirty="0">
                <a:latin typeface="Arial" charset="0"/>
              </a:rPr>
              <a:t>Once the deformation field has </a:t>
            </a:r>
            <a:r>
              <a:rPr lang="en-GB" dirty="0" smtClean="0">
                <a:latin typeface="Arial" charset="0"/>
              </a:rPr>
              <a:t>been modelled </a:t>
            </a:r>
            <a:r>
              <a:rPr lang="en-GB" dirty="0">
                <a:latin typeface="Arial" charset="0"/>
              </a:rPr>
              <a:t>over time, </a:t>
            </a:r>
            <a:r>
              <a:rPr lang="en-GB" dirty="0" smtClean="0">
                <a:latin typeface="Arial" charset="0"/>
              </a:rPr>
              <a:t>the </a:t>
            </a:r>
            <a:r>
              <a:rPr lang="en-GB" dirty="0">
                <a:latin typeface="Arial" charset="0"/>
              </a:rPr>
              <a:t>time-</a:t>
            </a:r>
            <a:r>
              <a:rPr lang="en-GB" dirty="0" smtClean="0">
                <a:latin typeface="Arial" charset="0"/>
              </a:rPr>
              <a:t>variant field </a:t>
            </a:r>
            <a:r>
              <a:rPr lang="en-GB" dirty="0">
                <a:latin typeface="Arial" charset="0"/>
              </a:rPr>
              <a:t>is applied to the image</a:t>
            </a:r>
            <a:r>
              <a:rPr lang="en-GB" dirty="0" smtClean="0">
                <a:latin typeface="Arial" charset="0"/>
              </a:rPr>
              <a:t>. </a:t>
            </a:r>
          </a:p>
          <a:p>
            <a:pPr eaLnBrk="0" hangingPunct="0"/>
            <a:r>
              <a:rPr lang="en-GB" dirty="0" smtClean="0">
                <a:latin typeface="Arial" charset="0"/>
              </a:rPr>
              <a:t>The </a:t>
            </a:r>
            <a:r>
              <a:rPr lang="en-GB" dirty="0">
                <a:latin typeface="Arial" charset="0"/>
              </a:rPr>
              <a:t>image is therefore re-sampled </a:t>
            </a:r>
            <a:r>
              <a:rPr lang="en-GB" dirty="0" smtClean="0">
                <a:latin typeface="Arial" charset="0"/>
              </a:rPr>
              <a:t>assuming </a:t>
            </a:r>
            <a:r>
              <a:rPr lang="en-GB" dirty="0">
                <a:latin typeface="Arial" charset="0"/>
              </a:rPr>
              <a:t>voxels, corresponding to  </a:t>
            </a:r>
            <a:r>
              <a:rPr lang="en-GB" dirty="0" smtClean="0">
                <a:latin typeface="Arial" charset="0"/>
              </a:rPr>
              <a:t>the </a:t>
            </a:r>
            <a:r>
              <a:rPr lang="en-GB" dirty="0">
                <a:latin typeface="Arial" charset="0"/>
              </a:rPr>
              <a:t>same bits of brain tissue, occur </a:t>
            </a:r>
            <a:r>
              <a:rPr lang="en-GB" dirty="0" smtClean="0">
                <a:latin typeface="Arial" charset="0"/>
              </a:rPr>
              <a:t>at </a:t>
            </a:r>
            <a:r>
              <a:rPr lang="en-GB" dirty="0">
                <a:latin typeface="Arial" charset="0"/>
              </a:rPr>
              <a:t>different locations over time.</a:t>
            </a:r>
          </a:p>
          <a:p>
            <a:pPr marL="0" indent="0">
              <a:buClr>
                <a:schemeClr val="hlink"/>
              </a:buClr>
              <a:buSzPct val="90000"/>
              <a:buNone/>
            </a:pPr>
            <a:endParaRPr lang="en-US" dirty="0"/>
          </a:p>
        </p:txBody>
      </p:sp>
    </p:spTree>
    <p:extLst>
      <p:ext uri="{BB962C8B-B14F-4D97-AF65-F5344CB8AC3E}">
        <p14:creationId xmlns:p14="http://schemas.microsoft.com/office/powerpoint/2010/main" val="21894129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23528" y="692696"/>
            <a:ext cx="8489950" cy="1296988"/>
          </a:xfrm>
        </p:spPr>
        <p:txBody>
          <a:bodyPr/>
          <a:lstStyle/>
          <a:p>
            <a:r>
              <a:rPr lang="en-GB" sz="3600" dirty="0"/>
              <a:t>The outcome?</a:t>
            </a:r>
          </a:p>
        </p:txBody>
      </p:sp>
      <p:sp>
        <p:nvSpPr>
          <p:cNvPr id="71683" name="Rectangle 3"/>
          <p:cNvSpPr>
            <a:spLocks noGrp="1" noChangeArrowheads="1"/>
          </p:cNvSpPr>
          <p:nvPr>
            <p:ph idx="1"/>
          </p:nvPr>
        </p:nvSpPr>
        <p:spPr>
          <a:xfrm>
            <a:off x="457200" y="1600200"/>
            <a:ext cx="8229600" cy="4924425"/>
          </a:xfrm>
        </p:spPr>
        <p:txBody>
          <a:bodyPr/>
          <a:lstStyle/>
          <a:p>
            <a:r>
              <a:rPr lang="en-GB" sz="2400" dirty="0">
                <a:latin typeface="Arial"/>
                <a:cs typeface="Arial"/>
              </a:rPr>
              <a:t>In the end what you get is </a:t>
            </a:r>
            <a:r>
              <a:rPr lang="en-GB" sz="2400" dirty="0" smtClean="0">
                <a:latin typeface="Arial"/>
                <a:cs typeface="Arial"/>
              </a:rPr>
              <a:t>re-sliced </a:t>
            </a:r>
            <a:r>
              <a:rPr lang="en-GB" sz="2400" dirty="0">
                <a:latin typeface="Arial"/>
                <a:cs typeface="Arial"/>
              </a:rPr>
              <a:t>copies of your images </a:t>
            </a:r>
            <a:endParaRPr lang="en-GB" sz="2400" dirty="0" smtClean="0">
              <a:latin typeface="Arial"/>
              <a:cs typeface="Arial"/>
            </a:endParaRPr>
          </a:p>
          <a:p>
            <a:endParaRPr lang="en-GB" sz="2400" dirty="0">
              <a:latin typeface="Arial"/>
              <a:cs typeface="Arial"/>
            </a:endParaRPr>
          </a:p>
          <a:p>
            <a:r>
              <a:rPr lang="en-GB" sz="2400" dirty="0" smtClean="0">
                <a:latin typeface="Arial"/>
                <a:cs typeface="Arial"/>
              </a:rPr>
              <a:t>realigned </a:t>
            </a:r>
            <a:r>
              <a:rPr lang="en-GB" sz="2400" dirty="0">
                <a:latin typeface="Arial"/>
                <a:cs typeface="Arial"/>
              </a:rPr>
              <a:t>(to correct for subject movement) and </a:t>
            </a:r>
          </a:p>
          <a:p>
            <a:pPr lvl="1"/>
            <a:r>
              <a:rPr lang="en-GB" dirty="0" err="1">
                <a:latin typeface="Arial"/>
                <a:cs typeface="Arial"/>
              </a:rPr>
              <a:t>unwarped</a:t>
            </a:r>
            <a:r>
              <a:rPr lang="en-GB" dirty="0">
                <a:latin typeface="Arial"/>
                <a:cs typeface="Arial"/>
              </a:rPr>
              <a:t> (to correct for the movement-by-distortion interaction) accordingly*.</a:t>
            </a:r>
          </a:p>
          <a:p>
            <a:endParaRPr lang="en-GB" sz="2400" dirty="0">
              <a:latin typeface="Arial"/>
              <a:cs typeface="Arial"/>
            </a:endParaRPr>
          </a:p>
          <a:p>
            <a:r>
              <a:rPr lang="en-GB" sz="2400" dirty="0">
                <a:latin typeface="Arial"/>
                <a:cs typeface="Arial"/>
              </a:rPr>
              <a:t>These images are then taken forward to the next </a:t>
            </a:r>
            <a:r>
              <a:rPr lang="en-GB" sz="2400" dirty="0" err="1">
                <a:latin typeface="Arial"/>
                <a:cs typeface="Arial"/>
              </a:rPr>
              <a:t>preprocessing</a:t>
            </a:r>
            <a:r>
              <a:rPr lang="en-GB" sz="2400" dirty="0">
                <a:latin typeface="Arial"/>
                <a:cs typeface="Arial"/>
              </a:rPr>
              <a:t> steps (next week!).</a:t>
            </a:r>
          </a:p>
          <a:p>
            <a:pPr>
              <a:buFontTx/>
              <a:buNone/>
            </a:pPr>
            <a:r>
              <a:rPr lang="en-GB" sz="2400" dirty="0">
                <a:latin typeface="Arial"/>
                <a:cs typeface="Arial"/>
              </a:rPr>
              <a:t>*NB. You can ‘realign’ and ‘unwarp’ separately if you prefer.</a:t>
            </a:r>
          </a:p>
        </p:txBody>
      </p:sp>
      <p:pic>
        <p:nvPicPr>
          <p:cNvPr id="71684" name="Picture 4"/>
          <p:cNvPicPr>
            <a:picLocks noChangeAspect="1" noChangeArrowheads="1"/>
          </p:cNvPicPr>
          <p:nvPr/>
        </p:nvPicPr>
        <p:blipFill>
          <a:blip r:embed="rId2"/>
          <a:srcRect/>
          <a:stretch>
            <a:fillRect/>
          </a:stretch>
        </p:blipFill>
        <p:spPr bwMode="auto">
          <a:xfrm>
            <a:off x="8351838" y="5805488"/>
            <a:ext cx="792162" cy="1052512"/>
          </a:xfrm>
          <a:prstGeom prst="rect">
            <a:avLst/>
          </a:prstGeom>
          <a:noFill/>
          <a:ln w="9525">
            <a:noFill/>
            <a:miter lim="800000"/>
            <a:headEnd/>
            <a:tailEnd/>
          </a:ln>
          <a:effectLst/>
        </p:spPr>
      </p:pic>
    </p:spTree>
    <p:extLst>
      <p:ext uri="{BB962C8B-B14F-4D97-AF65-F5344CB8AC3E}">
        <p14:creationId xmlns:p14="http://schemas.microsoft.com/office/powerpoint/2010/main" val="1635534867"/>
      </p:ext>
    </p:extLst>
  </p:cSld>
  <p:clrMapOvr>
    <a:masterClrMapping/>
  </p:clrMapOvr>
  <p:transition xmlns:p14="http://schemas.microsoft.com/office/powerpoint/2010/mai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44 CuadroTexto"/>
          <p:cNvSpPr txBox="1"/>
          <p:nvPr/>
        </p:nvSpPr>
        <p:spPr>
          <a:xfrm>
            <a:off x="467544" y="1772816"/>
            <a:ext cx="7848872" cy="4241161"/>
          </a:xfrm>
          <a:prstGeom prst="rect">
            <a:avLst/>
          </a:prstGeom>
          <a:noFill/>
        </p:spPr>
        <p:txBody>
          <a:bodyPr wrap="square" rtlCol="0">
            <a:spAutoFit/>
          </a:bodyPr>
          <a:lstStyle/>
          <a:p>
            <a:pPr marL="285750" indent="-285750">
              <a:lnSpc>
                <a:spcPct val="80000"/>
              </a:lnSpc>
              <a:buFont typeface="Arial"/>
              <a:buChar char="•"/>
            </a:pPr>
            <a:r>
              <a:rPr lang="en-GB" sz="2400" dirty="0">
                <a:latin typeface="Arial"/>
                <a:cs typeface="Arial"/>
              </a:rPr>
              <a:t>Unwarp is of use when </a:t>
            </a:r>
            <a:r>
              <a:rPr lang="en-GB" sz="2400" dirty="0" smtClean="0">
                <a:latin typeface="Arial"/>
                <a:cs typeface="Arial"/>
              </a:rPr>
              <a:t>variance is </a:t>
            </a:r>
            <a:r>
              <a:rPr lang="en-GB" sz="2400" dirty="0">
                <a:latin typeface="Arial"/>
                <a:cs typeface="Arial"/>
              </a:rPr>
              <a:t>due </a:t>
            </a:r>
            <a:r>
              <a:rPr lang="en-GB" sz="2400" dirty="0" smtClean="0">
                <a:latin typeface="Arial"/>
                <a:cs typeface="Arial"/>
              </a:rPr>
              <a:t>to large movement. </a:t>
            </a:r>
          </a:p>
          <a:p>
            <a:pPr>
              <a:lnSpc>
                <a:spcPct val="80000"/>
              </a:lnSpc>
            </a:pPr>
            <a:endParaRPr lang="en-GB" sz="2400" dirty="0" smtClean="0">
              <a:latin typeface="Arial"/>
              <a:cs typeface="Arial"/>
            </a:endParaRPr>
          </a:p>
          <a:p>
            <a:pPr marL="285750" indent="-285750">
              <a:lnSpc>
                <a:spcPct val="80000"/>
              </a:lnSpc>
              <a:buFont typeface="Arial"/>
              <a:buChar char="•"/>
            </a:pPr>
            <a:r>
              <a:rPr lang="en-GB" sz="2400" dirty="0">
                <a:latin typeface="Arial"/>
                <a:cs typeface="Arial"/>
              </a:rPr>
              <a:t>Particularly useful when the movements are task related as can remove unwanted variance without removing “true” activations. </a:t>
            </a:r>
          </a:p>
          <a:p>
            <a:pPr>
              <a:lnSpc>
                <a:spcPct val="80000"/>
              </a:lnSpc>
            </a:pPr>
            <a:endParaRPr lang="en-GB" sz="2400" dirty="0" smtClean="0">
              <a:latin typeface="Arial"/>
              <a:cs typeface="Arial"/>
            </a:endParaRPr>
          </a:p>
          <a:p>
            <a:pPr marL="285750" indent="-285750">
              <a:lnSpc>
                <a:spcPct val="80000"/>
              </a:lnSpc>
              <a:buFont typeface="Arial"/>
              <a:buChar char="•"/>
            </a:pPr>
            <a:r>
              <a:rPr lang="en-GB" sz="2400" dirty="0">
                <a:latin typeface="Arial"/>
                <a:cs typeface="Arial"/>
              </a:rPr>
              <a:t>Can dramatically reduce variance in areas susceptible to greatest distortion (e.g. orbitofrontal cortex and regions of the temporal lobe)</a:t>
            </a:r>
            <a:r>
              <a:rPr lang="en-GB" sz="2400" dirty="0" smtClean="0">
                <a:latin typeface="Arial"/>
                <a:cs typeface="Arial"/>
              </a:rPr>
              <a:t>.</a:t>
            </a:r>
          </a:p>
          <a:p>
            <a:pPr>
              <a:lnSpc>
                <a:spcPct val="80000"/>
              </a:lnSpc>
            </a:pPr>
            <a:endParaRPr lang="en-GB" sz="2400" dirty="0" smtClean="0">
              <a:latin typeface="Arial"/>
              <a:cs typeface="Arial"/>
            </a:endParaRPr>
          </a:p>
          <a:p>
            <a:pPr marL="285750" indent="-285750">
              <a:lnSpc>
                <a:spcPct val="80000"/>
              </a:lnSpc>
              <a:buFont typeface="Arial"/>
              <a:buChar char="•"/>
            </a:pPr>
            <a:r>
              <a:rPr lang="en-GB" sz="2400" dirty="0">
                <a:latin typeface="Arial"/>
                <a:cs typeface="Arial"/>
              </a:rPr>
              <a:t>Useful when high field strength or long readout time increases amount of distortion in images</a:t>
            </a:r>
          </a:p>
          <a:p>
            <a:pPr marL="285750" indent="-285750">
              <a:lnSpc>
                <a:spcPct val="80000"/>
              </a:lnSpc>
              <a:buFont typeface="Arial"/>
              <a:buChar char="•"/>
            </a:pPr>
            <a:endParaRPr lang="en-GB" sz="2400" dirty="0">
              <a:latin typeface="Arial"/>
              <a:cs typeface="Arial"/>
            </a:endParaRPr>
          </a:p>
        </p:txBody>
      </p:sp>
      <p:sp>
        <p:nvSpPr>
          <p:cNvPr id="3" name="Title 2"/>
          <p:cNvSpPr>
            <a:spLocks noGrp="1"/>
          </p:cNvSpPr>
          <p:nvPr>
            <p:ph type="title"/>
          </p:nvPr>
        </p:nvSpPr>
        <p:spPr>
          <a:xfrm>
            <a:off x="323528" y="764704"/>
            <a:ext cx="8489950" cy="1296988"/>
          </a:xfrm>
        </p:spPr>
        <p:txBody>
          <a:bodyPr/>
          <a:lstStyle/>
          <a:p>
            <a:r>
              <a:rPr lang="en-GB" sz="3600" dirty="0" smtClean="0">
                <a:latin typeface="Arial"/>
                <a:cs typeface="Arial"/>
              </a:rPr>
              <a:t>Practicalities</a:t>
            </a:r>
            <a:br>
              <a:rPr lang="en-GB" sz="3600" dirty="0" smtClean="0">
                <a:latin typeface="Arial"/>
                <a:cs typeface="Arial"/>
              </a:rPr>
            </a:br>
            <a:endParaRPr lang="en-US" sz="3600" dirty="0">
              <a:latin typeface="Arial"/>
              <a:cs typeface="Arial"/>
            </a:endParaRPr>
          </a:p>
        </p:txBody>
      </p:sp>
    </p:spTree>
    <p:extLst>
      <p:ext uri="{BB962C8B-B14F-4D97-AF65-F5344CB8AC3E}">
        <p14:creationId xmlns:p14="http://schemas.microsoft.com/office/powerpoint/2010/main" val="167594432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latin typeface="Arial"/>
                <a:cs typeface="Arial"/>
              </a:rPr>
              <a:t>Limitations</a:t>
            </a:r>
            <a:br>
              <a:rPr lang="en-GB" sz="3600" dirty="0">
                <a:latin typeface="Arial"/>
                <a:cs typeface="Arial"/>
              </a:rPr>
            </a:br>
            <a:endParaRPr lang="en-US" sz="3600" dirty="0">
              <a:latin typeface="Arial"/>
              <a:cs typeface="Arial"/>
            </a:endParaRPr>
          </a:p>
        </p:txBody>
      </p:sp>
      <p:sp>
        <p:nvSpPr>
          <p:cNvPr id="3" name="Content Placeholder 2"/>
          <p:cNvSpPr>
            <a:spLocks noGrp="1"/>
          </p:cNvSpPr>
          <p:nvPr>
            <p:ph idx="1"/>
          </p:nvPr>
        </p:nvSpPr>
        <p:spPr>
          <a:xfrm>
            <a:off x="323528" y="2132856"/>
            <a:ext cx="8489950" cy="3457575"/>
          </a:xfrm>
        </p:spPr>
        <p:txBody>
          <a:bodyPr/>
          <a:lstStyle/>
          <a:p>
            <a:pPr>
              <a:lnSpc>
                <a:spcPct val="150000"/>
              </a:lnSpc>
              <a:buClr>
                <a:schemeClr val="accent1"/>
              </a:buClr>
              <a:buFont typeface="Arial"/>
              <a:buChar char="•"/>
              <a:defRPr/>
            </a:pPr>
            <a:r>
              <a:rPr lang="en-US" altLang="en-US" dirty="0">
                <a:latin typeface="Arial"/>
                <a:cs typeface="Arial"/>
              </a:rPr>
              <a:t>It doesn’t remove movement-related residual variance coming from other sources, such as spin-history effects and slice-to-</a:t>
            </a:r>
            <a:r>
              <a:rPr lang="en-US" altLang="en-US" dirty="0" smtClean="0">
                <a:latin typeface="Arial"/>
                <a:cs typeface="Arial"/>
              </a:rPr>
              <a:t>volume </a:t>
            </a:r>
            <a:r>
              <a:rPr lang="en-US" altLang="en-US" dirty="0">
                <a:latin typeface="Arial"/>
                <a:cs typeface="Arial"/>
              </a:rPr>
              <a:t>effects</a:t>
            </a:r>
          </a:p>
          <a:p>
            <a:pPr>
              <a:lnSpc>
                <a:spcPct val="150000"/>
              </a:lnSpc>
              <a:buClr>
                <a:schemeClr val="accent1"/>
              </a:buClr>
              <a:buFont typeface="Arial"/>
              <a:buChar char="•"/>
              <a:defRPr/>
            </a:pPr>
            <a:r>
              <a:rPr lang="en-GB" dirty="0">
                <a:latin typeface="Arial"/>
                <a:cs typeface="Arial"/>
              </a:rPr>
              <a:t>Can be computationally intensive… so take a long time</a:t>
            </a:r>
          </a:p>
          <a:p>
            <a:pPr>
              <a:lnSpc>
                <a:spcPct val="150000"/>
              </a:lnSpc>
              <a:buClr>
                <a:schemeClr val="accent1"/>
              </a:buClr>
              <a:buFont typeface="Arial"/>
              <a:buChar char="•"/>
              <a:defRPr/>
            </a:pPr>
            <a:endParaRPr lang="en-US" altLang="en-US" sz="2400" dirty="0">
              <a:latin typeface="Arial"/>
              <a:cs typeface="Arial"/>
            </a:endParaRPr>
          </a:p>
          <a:p>
            <a:endParaRPr lang="en-US" dirty="0">
              <a:latin typeface="Arial"/>
              <a:cs typeface="Arial"/>
            </a:endParaRPr>
          </a:p>
        </p:txBody>
      </p:sp>
    </p:spTree>
    <p:extLst>
      <p:ext uri="{BB962C8B-B14F-4D97-AF65-F5344CB8AC3E}">
        <p14:creationId xmlns:p14="http://schemas.microsoft.com/office/powerpoint/2010/main" val="9761019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7848872" cy="1296988"/>
          </a:xfrm>
        </p:spPr>
        <p:txBody>
          <a:bodyPr/>
          <a:lstStyle/>
          <a:p>
            <a:r>
              <a:rPr lang="en-GB" sz="3200" dirty="0">
                <a:solidFill>
                  <a:schemeClr val="tx1"/>
                </a:solidFill>
                <a:latin typeface="Arial"/>
                <a:cs typeface="Arial"/>
              </a:rPr>
              <a:t>All very well, but how do I actually do this?</a:t>
            </a:r>
            <a:endParaRPr lang="en-US" dirty="0">
              <a:latin typeface="Arial"/>
              <a:cs typeface="Arial"/>
            </a:endParaRPr>
          </a:p>
        </p:txBody>
      </p:sp>
      <p:sp>
        <p:nvSpPr>
          <p:cNvPr id="3" name="Content Placeholder 2"/>
          <p:cNvSpPr>
            <a:spLocks noGrp="1"/>
          </p:cNvSpPr>
          <p:nvPr>
            <p:ph idx="1"/>
          </p:nvPr>
        </p:nvSpPr>
        <p:spPr>
          <a:xfrm>
            <a:off x="395536" y="2132856"/>
            <a:ext cx="8489950" cy="4176464"/>
          </a:xfrm>
        </p:spPr>
        <p:txBody>
          <a:bodyPr/>
          <a:lstStyle/>
          <a:p>
            <a:pPr>
              <a:lnSpc>
                <a:spcPct val="80000"/>
              </a:lnSpc>
            </a:pPr>
            <a:r>
              <a:rPr lang="en-GB" sz="2400" dirty="0">
                <a:effectLst>
                  <a:outerShdw blurRad="38100" dist="38100" dir="2700000" algn="tl">
                    <a:srgbClr val="C0C0C0"/>
                  </a:outerShdw>
                </a:effectLst>
                <a:latin typeface="Arial"/>
                <a:cs typeface="Arial"/>
              </a:rPr>
              <a:t>In scanner: acquire 1 set of </a:t>
            </a:r>
            <a:r>
              <a:rPr lang="en-GB" sz="2400" dirty="0" err="1">
                <a:effectLst>
                  <a:outerShdw blurRad="38100" dist="38100" dir="2700000" algn="tl">
                    <a:srgbClr val="C0C0C0"/>
                  </a:outerShdw>
                </a:effectLst>
                <a:latin typeface="Arial"/>
                <a:cs typeface="Arial"/>
              </a:rPr>
              <a:t>fieldmaps</a:t>
            </a:r>
            <a:r>
              <a:rPr lang="en-GB" sz="2400" dirty="0">
                <a:effectLst>
                  <a:outerShdw blurRad="38100" dist="38100" dir="2700000" algn="tl">
                    <a:srgbClr val="C0C0C0"/>
                  </a:outerShdw>
                </a:effectLst>
                <a:latin typeface="Arial"/>
                <a:cs typeface="Arial"/>
              </a:rPr>
              <a:t> for each subject </a:t>
            </a:r>
            <a:endParaRPr lang="en-GB" sz="2400" dirty="0" smtClean="0">
              <a:effectLst>
                <a:outerShdw blurRad="38100" dist="38100" dir="2700000" algn="tl">
                  <a:srgbClr val="C0C0C0"/>
                </a:outerShdw>
              </a:effectLst>
              <a:latin typeface="Arial"/>
              <a:cs typeface="Arial"/>
            </a:endParaRPr>
          </a:p>
          <a:p>
            <a:pPr>
              <a:lnSpc>
                <a:spcPct val="80000"/>
              </a:lnSpc>
            </a:pPr>
            <a:r>
              <a:rPr lang="en-GB" sz="2400" dirty="0">
                <a:effectLst>
                  <a:outerShdw blurRad="38100" dist="38100" dir="2700000" algn="tl">
                    <a:srgbClr val="C0C0C0"/>
                  </a:outerShdw>
                </a:effectLst>
                <a:latin typeface="Arial"/>
                <a:cs typeface="Arial"/>
              </a:rPr>
              <a:t>After scanning: convert </a:t>
            </a:r>
            <a:r>
              <a:rPr lang="en-GB" sz="2400" dirty="0" err="1">
                <a:effectLst>
                  <a:outerShdw blurRad="38100" dist="38100" dir="2700000" algn="tl">
                    <a:srgbClr val="C0C0C0"/>
                  </a:outerShdw>
                </a:effectLst>
                <a:latin typeface="Arial"/>
                <a:cs typeface="Arial"/>
              </a:rPr>
              <a:t>fieldmaps</a:t>
            </a:r>
            <a:r>
              <a:rPr lang="en-GB" sz="2400" dirty="0">
                <a:effectLst>
                  <a:outerShdw blurRad="38100" dist="38100" dir="2700000" algn="tl">
                    <a:srgbClr val="C0C0C0"/>
                  </a:outerShdw>
                </a:effectLst>
                <a:latin typeface="Arial"/>
                <a:cs typeface="Arial"/>
              </a:rPr>
              <a:t> into .</a:t>
            </a:r>
            <a:r>
              <a:rPr lang="en-GB" sz="2400" dirty="0" err="1">
                <a:effectLst>
                  <a:outerShdw blurRad="38100" dist="38100" dir="2700000" algn="tl">
                    <a:srgbClr val="C0C0C0"/>
                  </a:outerShdw>
                </a:effectLst>
                <a:latin typeface="Arial"/>
                <a:cs typeface="Arial"/>
              </a:rPr>
              <a:t>img</a:t>
            </a:r>
            <a:r>
              <a:rPr lang="en-GB" sz="2400" dirty="0">
                <a:effectLst>
                  <a:outerShdw blurRad="38100" dist="38100" dir="2700000" algn="tl">
                    <a:srgbClr val="C0C0C0"/>
                  </a:outerShdw>
                </a:effectLst>
                <a:latin typeface="Arial"/>
                <a:cs typeface="Arial"/>
              </a:rPr>
              <a:t> files (DICOM import in SPM menu</a:t>
            </a:r>
            <a:r>
              <a:rPr lang="en-GB" sz="2400" dirty="0" smtClean="0">
                <a:effectLst>
                  <a:outerShdw blurRad="38100" dist="38100" dir="2700000" algn="tl">
                    <a:srgbClr val="C0C0C0"/>
                  </a:outerShdw>
                </a:effectLst>
                <a:latin typeface="Arial"/>
                <a:cs typeface="Arial"/>
              </a:rPr>
              <a:t>)</a:t>
            </a:r>
          </a:p>
          <a:p>
            <a:pPr>
              <a:lnSpc>
                <a:spcPct val="80000"/>
              </a:lnSpc>
            </a:pPr>
            <a:endParaRPr lang="en-GB" sz="2400" dirty="0">
              <a:effectLst>
                <a:outerShdw blurRad="38100" dist="38100" dir="2700000" algn="tl">
                  <a:srgbClr val="C0C0C0"/>
                </a:outerShdw>
              </a:effectLst>
              <a:latin typeface="Arial"/>
              <a:cs typeface="Arial"/>
            </a:endParaRPr>
          </a:p>
          <a:p>
            <a:pPr>
              <a:lnSpc>
                <a:spcPct val="80000"/>
              </a:lnSpc>
            </a:pPr>
            <a:r>
              <a:rPr lang="en-GB" sz="2400" dirty="0">
                <a:effectLst>
                  <a:outerShdw blurRad="38100" dist="38100" dir="2700000" algn="tl">
                    <a:srgbClr val="C0C0C0"/>
                  </a:outerShdw>
                </a:effectLst>
                <a:latin typeface="Arial"/>
                <a:cs typeface="Arial"/>
              </a:rPr>
              <a:t>Use </a:t>
            </a:r>
            <a:r>
              <a:rPr lang="en-GB" sz="2400" dirty="0" err="1">
                <a:effectLst>
                  <a:outerShdw blurRad="38100" dist="38100" dir="2700000" algn="tl">
                    <a:srgbClr val="C0C0C0"/>
                  </a:outerShdw>
                </a:effectLst>
                <a:latin typeface="Arial"/>
                <a:cs typeface="Arial"/>
              </a:rPr>
              <a:t>fieldmap</a:t>
            </a:r>
            <a:r>
              <a:rPr lang="en-GB" sz="2400" dirty="0">
                <a:effectLst>
                  <a:outerShdw blurRad="38100" dist="38100" dir="2700000" algn="tl">
                    <a:srgbClr val="C0C0C0"/>
                  </a:outerShdw>
                </a:effectLst>
                <a:latin typeface="Arial"/>
                <a:cs typeface="Arial"/>
              </a:rPr>
              <a:t> toolbox to create .</a:t>
            </a:r>
            <a:r>
              <a:rPr lang="en-GB" sz="2400" dirty="0" err="1">
                <a:effectLst>
                  <a:outerShdw blurRad="38100" dist="38100" dir="2700000" algn="tl">
                    <a:srgbClr val="C0C0C0"/>
                  </a:outerShdw>
                </a:effectLst>
                <a:latin typeface="Arial"/>
                <a:cs typeface="Arial"/>
              </a:rPr>
              <a:t>vdm</a:t>
            </a:r>
            <a:r>
              <a:rPr lang="en-GB" sz="2400" dirty="0">
                <a:effectLst>
                  <a:outerShdw blurRad="38100" dist="38100" dir="2700000" algn="tl">
                    <a:srgbClr val="C0C0C0"/>
                  </a:outerShdw>
                </a:effectLst>
                <a:latin typeface="Arial"/>
                <a:cs typeface="Arial"/>
              </a:rPr>
              <a:t> (voxel displacement map) files for each run for each </a:t>
            </a:r>
            <a:r>
              <a:rPr lang="en-GB" sz="2400" dirty="0" smtClean="0">
                <a:effectLst>
                  <a:outerShdw blurRad="38100" dist="38100" dir="2700000" algn="tl">
                    <a:srgbClr val="C0C0C0"/>
                  </a:outerShdw>
                </a:effectLst>
                <a:latin typeface="Arial"/>
                <a:cs typeface="Arial"/>
              </a:rPr>
              <a:t>subject</a:t>
            </a:r>
          </a:p>
          <a:p>
            <a:pPr>
              <a:lnSpc>
                <a:spcPct val="80000"/>
              </a:lnSpc>
            </a:pPr>
            <a:endParaRPr lang="en-GB" sz="2400" dirty="0">
              <a:effectLst>
                <a:outerShdw blurRad="38100" dist="38100" dir="2700000" algn="tl">
                  <a:srgbClr val="C0C0C0"/>
                </a:outerShdw>
              </a:effectLst>
              <a:latin typeface="Arial"/>
              <a:cs typeface="Arial"/>
            </a:endParaRPr>
          </a:p>
          <a:p>
            <a:pPr>
              <a:lnSpc>
                <a:spcPct val="80000"/>
              </a:lnSpc>
            </a:pPr>
            <a:r>
              <a:rPr lang="en-GB" sz="2400" dirty="0">
                <a:effectLst>
                  <a:outerShdw blurRad="38100" dist="38100" dir="2700000" algn="tl">
                    <a:srgbClr val="C0C0C0"/>
                  </a:outerShdw>
                </a:effectLst>
                <a:latin typeface="Arial"/>
                <a:cs typeface="Arial"/>
              </a:rPr>
              <a:t>You need to enter various default values in this step, so</a:t>
            </a:r>
            <a:r>
              <a:rPr lang="en-GB" sz="2400" dirty="0">
                <a:effectLst>
                  <a:outerShdw blurRad="38100" dist="38100" dir="2700000" algn="tl">
                    <a:srgbClr val="C0C0C0"/>
                  </a:outerShdw>
                </a:effectLst>
                <a:latin typeface="Arial"/>
                <a:cs typeface="Arial"/>
                <a:sym typeface="Wingdings" pitchFamily="2" charset="2"/>
              </a:rPr>
              <a:t> 	check physics wiki for what’s appropriate to your scanner </a:t>
            </a:r>
            <a:endParaRPr lang="en-US" sz="2400" dirty="0">
              <a:latin typeface="Arial"/>
              <a:cs typeface="Arial"/>
            </a:endParaRPr>
          </a:p>
        </p:txBody>
      </p:sp>
    </p:spTree>
    <p:extLst>
      <p:ext uri="{BB962C8B-B14F-4D97-AF65-F5344CB8AC3E}">
        <p14:creationId xmlns:p14="http://schemas.microsoft.com/office/powerpoint/2010/main" val="3666572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3"/>
          <a:srcRect/>
          <a:stretch>
            <a:fillRect/>
          </a:stretch>
        </p:blipFill>
        <p:spPr bwMode="auto">
          <a:xfrm>
            <a:off x="0" y="4543425"/>
            <a:ext cx="4716463" cy="2314575"/>
          </a:xfrm>
          <a:prstGeom prst="rect">
            <a:avLst/>
          </a:prstGeom>
          <a:noFill/>
        </p:spPr>
      </p:pic>
      <p:sp>
        <p:nvSpPr>
          <p:cNvPr id="58371" name="Rectangle 3"/>
          <p:cNvSpPr>
            <a:spLocks noGrp="1" noChangeArrowheads="1"/>
          </p:cNvSpPr>
          <p:nvPr>
            <p:ph type="title"/>
          </p:nvPr>
        </p:nvSpPr>
        <p:spPr>
          <a:xfrm>
            <a:off x="3914775" y="115888"/>
            <a:ext cx="4978400" cy="1143000"/>
          </a:xfrm>
        </p:spPr>
        <p:txBody>
          <a:bodyPr/>
          <a:lstStyle/>
          <a:p>
            <a:r>
              <a:rPr lang="en-GB" sz="3600" dirty="0">
                <a:latin typeface="Arial"/>
                <a:cs typeface="Arial"/>
              </a:rPr>
              <a:t>Step 2: </a:t>
            </a:r>
            <a:r>
              <a:rPr lang="en-GB" sz="3600" dirty="0" err="1">
                <a:latin typeface="Arial"/>
                <a:cs typeface="Arial"/>
              </a:rPr>
              <a:t>fieldmap</a:t>
            </a:r>
            <a:r>
              <a:rPr lang="en-GB" sz="3600" dirty="0">
                <a:latin typeface="Arial"/>
                <a:cs typeface="Arial"/>
              </a:rPr>
              <a:t> toolbox on SPM8</a:t>
            </a:r>
            <a:endParaRPr lang="en-US" sz="3600" dirty="0">
              <a:latin typeface="Arial"/>
              <a:cs typeface="Arial"/>
            </a:endParaRPr>
          </a:p>
        </p:txBody>
      </p:sp>
      <p:sp>
        <p:nvSpPr>
          <p:cNvPr id="58372" name="Rectangle 4"/>
          <p:cNvSpPr>
            <a:spLocks noGrp="1" noChangeArrowheads="1"/>
          </p:cNvSpPr>
          <p:nvPr>
            <p:ph idx="1"/>
          </p:nvPr>
        </p:nvSpPr>
        <p:spPr>
          <a:xfrm>
            <a:off x="4643438" y="1600200"/>
            <a:ext cx="4043362" cy="4525963"/>
          </a:xfrm>
        </p:spPr>
        <p:txBody>
          <a:bodyPr/>
          <a:lstStyle/>
          <a:p>
            <a:pPr>
              <a:lnSpc>
                <a:spcPct val="90000"/>
              </a:lnSpc>
            </a:pPr>
            <a:r>
              <a:rPr lang="en-GB" sz="2800" dirty="0">
                <a:latin typeface="Arial"/>
                <a:cs typeface="Arial"/>
              </a:rPr>
              <a:t>If using toolbox, you need to load the right phase and mag images.</a:t>
            </a:r>
          </a:p>
          <a:p>
            <a:pPr>
              <a:lnSpc>
                <a:spcPct val="90000"/>
              </a:lnSpc>
            </a:pPr>
            <a:r>
              <a:rPr lang="en-GB" sz="2800" dirty="0">
                <a:latin typeface="Arial"/>
                <a:cs typeface="Arial"/>
              </a:rPr>
              <a:t>phase: one for which there’s only one file with that series number</a:t>
            </a:r>
          </a:p>
          <a:p>
            <a:pPr>
              <a:lnSpc>
                <a:spcPct val="90000"/>
              </a:lnSpc>
            </a:pPr>
            <a:r>
              <a:rPr lang="en-GB" sz="2800" dirty="0">
                <a:latin typeface="Arial"/>
                <a:cs typeface="Arial"/>
              </a:rPr>
              <a:t>Mag: the first file of the two files with the same series number</a:t>
            </a:r>
            <a:endParaRPr lang="en-US" sz="2800" dirty="0">
              <a:latin typeface="Arial"/>
              <a:cs typeface="Arial"/>
            </a:endParaRPr>
          </a:p>
        </p:txBody>
      </p:sp>
      <p:pic>
        <p:nvPicPr>
          <p:cNvPr id="58373" name="Picture 5"/>
          <p:cNvPicPr>
            <a:picLocks noChangeAspect="1" noChangeArrowheads="1"/>
          </p:cNvPicPr>
          <p:nvPr/>
        </p:nvPicPr>
        <p:blipFill>
          <a:blip r:embed="rId4"/>
          <a:srcRect/>
          <a:stretch>
            <a:fillRect/>
          </a:stretch>
        </p:blipFill>
        <p:spPr bwMode="auto">
          <a:xfrm>
            <a:off x="0" y="188913"/>
            <a:ext cx="3522663" cy="4176712"/>
          </a:xfrm>
          <a:prstGeom prst="rect">
            <a:avLst/>
          </a:prstGeom>
          <a:noFill/>
        </p:spPr>
      </p:pic>
      <p:pic>
        <p:nvPicPr>
          <p:cNvPr id="58374" name="Picture 6"/>
          <p:cNvPicPr>
            <a:picLocks noChangeAspect="1" noChangeArrowheads="1"/>
          </p:cNvPicPr>
          <p:nvPr/>
        </p:nvPicPr>
        <p:blipFill>
          <a:blip r:embed="rId5"/>
          <a:srcRect/>
          <a:stretch>
            <a:fillRect/>
          </a:stretch>
        </p:blipFill>
        <p:spPr bwMode="auto">
          <a:xfrm>
            <a:off x="1042988" y="1412875"/>
            <a:ext cx="3551237" cy="3292475"/>
          </a:xfrm>
          <a:prstGeom prst="rect">
            <a:avLst/>
          </a:prstGeom>
          <a:noFill/>
        </p:spPr>
      </p:pic>
      <p:grpSp>
        <p:nvGrpSpPr>
          <p:cNvPr id="2" name="Group 7"/>
          <p:cNvGrpSpPr>
            <a:grpSpLocks/>
          </p:cNvGrpSpPr>
          <p:nvPr/>
        </p:nvGrpSpPr>
        <p:grpSpPr bwMode="auto">
          <a:xfrm>
            <a:off x="2339975" y="5572125"/>
            <a:ext cx="4679950" cy="1285875"/>
            <a:chOff x="1474" y="3510"/>
            <a:chExt cx="2948" cy="810"/>
          </a:xfrm>
        </p:grpSpPr>
        <p:sp>
          <p:nvSpPr>
            <p:cNvPr id="58376" name="Oval 8"/>
            <p:cNvSpPr>
              <a:spLocks noChangeArrowheads="1"/>
            </p:cNvSpPr>
            <p:nvPr/>
          </p:nvSpPr>
          <p:spPr bwMode="auto">
            <a:xfrm rot="16200000">
              <a:off x="1183" y="3801"/>
              <a:ext cx="810" cy="227"/>
            </a:xfrm>
            <a:prstGeom prst="ellipse">
              <a:avLst/>
            </a:prstGeom>
            <a:noFill/>
            <a:ln w="28575">
              <a:solidFill>
                <a:srgbClr val="FF0000"/>
              </a:solidFill>
              <a:round/>
              <a:headEnd/>
              <a:tailEnd/>
            </a:ln>
            <a:effectLst/>
          </p:spPr>
          <p:txBody>
            <a:bodyPr wrap="none" anchor="ctr"/>
            <a:lstStyle/>
            <a:p>
              <a:endParaRPr lang="en-GB"/>
            </a:p>
          </p:txBody>
        </p:sp>
        <p:sp>
          <p:nvSpPr>
            <p:cNvPr id="58377" name="Line 9"/>
            <p:cNvSpPr>
              <a:spLocks noChangeShapeType="1"/>
            </p:cNvSpPr>
            <p:nvPr/>
          </p:nvSpPr>
          <p:spPr bwMode="auto">
            <a:xfrm flipV="1">
              <a:off x="1655" y="4201"/>
              <a:ext cx="1588" cy="58"/>
            </a:xfrm>
            <a:prstGeom prst="line">
              <a:avLst/>
            </a:prstGeom>
            <a:noFill/>
            <a:ln w="38100">
              <a:solidFill>
                <a:srgbClr val="FF0000"/>
              </a:solidFill>
              <a:prstDash val="lgDash"/>
              <a:round/>
              <a:headEnd/>
              <a:tailEnd/>
            </a:ln>
            <a:effectLst/>
          </p:spPr>
          <p:txBody>
            <a:bodyPr/>
            <a:lstStyle/>
            <a:p>
              <a:endParaRPr lang="en-GB"/>
            </a:p>
          </p:txBody>
        </p:sp>
        <p:sp>
          <p:nvSpPr>
            <p:cNvPr id="58378" name="Text Box 10"/>
            <p:cNvSpPr txBox="1">
              <a:spLocks noChangeArrowheads="1"/>
            </p:cNvSpPr>
            <p:nvPr/>
          </p:nvSpPr>
          <p:spPr bwMode="auto">
            <a:xfrm>
              <a:off x="3334" y="4020"/>
              <a:ext cx="1088" cy="255"/>
            </a:xfrm>
            <a:prstGeom prst="rect">
              <a:avLst/>
            </a:prstGeom>
            <a:noFill/>
            <a:ln w="38100">
              <a:solidFill>
                <a:srgbClr val="FF0000"/>
              </a:solidFill>
              <a:prstDash val="lgDash"/>
              <a:miter lim="800000"/>
              <a:headEnd/>
              <a:tailEnd/>
            </a:ln>
            <a:effectLst/>
          </p:spPr>
          <p:txBody>
            <a:bodyPr>
              <a:spAutoFit/>
            </a:bodyPr>
            <a:lstStyle/>
            <a:p>
              <a:pPr algn="l">
                <a:spcBef>
                  <a:spcPct val="50000"/>
                </a:spcBef>
              </a:pPr>
              <a:r>
                <a:rPr lang="en-GB">
                  <a:latin typeface="Arial" charset="0"/>
                </a:rPr>
                <a:t>Series number</a:t>
              </a:r>
              <a:endParaRPr lang="en-US">
                <a:latin typeface="Arial" charset="0"/>
              </a:endParaRPr>
            </a:p>
          </p:txBody>
        </p:sp>
      </p:grpSp>
      <p:grpSp>
        <p:nvGrpSpPr>
          <p:cNvPr id="3" name="Group 11"/>
          <p:cNvGrpSpPr>
            <a:grpSpLocks/>
          </p:cNvGrpSpPr>
          <p:nvPr/>
        </p:nvGrpSpPr>
        <p:grpSpPr bwMode="auto">
          <a:xfrm>
            <a:off x="3203575" y="5084763"/>
            <a:ext cx="1800225" cy="1512887"/>
            <a:chOff x="2018" y="3203"/>
            <a:chExt cx="1134" cy="953"/>
          </a:xfrm>
        </p:grpSpPr>
        <p:sp>
          <p:nvSpPr>
            <p:cNvPr id="58380" name="Oval 12"/>
            <p:cNvSpPr>
              <a:spLocks noChangeArrowheads="1"/>
            </p:cNvSpPr>
            <p:nvPr/>
          </p:nvSpPr>
          <p:spPr bwMode="auto">
            <a:xfrm rot="16200000">
              <a:off x="2018" y="3974"/>
              <a:ext cx="182" cy="182"/>
            </a:xfrm>
            <a:prstGeom prst="ellipse">
              <a:avLst/>
            </a:prstGeom>
            <a:noFill/>
            <a:ln w="28575">
              <a:solidFill>
                <a:srgbClr val="FF0000"/>
              </a:solidFill>
              <a:round/>
              <a:headEnd/>
              <a:tailEnd/>
            </a:ln>
            <a:effectLst/>
          </p:spPr>
          <p:txBody>
            <a:bodyPr wrap="none" anchor="ctr"/>
            <a:lstStyle/>
            <a:p>
              <a:endParaRPr lang="en-GB"/>
            </a:p>
          </p:txBody>
        </p:sp>
        <p:sp>
          <p:nvSpPr>
            <p:cNvPr id="58381" name="Line 13"/>
            <p:cNvSpPr>
              <a:spLocks noChangeShapeType="1"/>
            </p:cNvSpPr>
            <p:nvPr/>
          </p:nvSpPr>
          <p:spPr bwMode="auto">
            <a:xfrm flipV="1">
              <a:off x="2154" y="3203"/>
              <a:ext cx="998" cy="784"/>
            </a:xfrm>
            <a:prstGeom prst="line">
              <a:avLst/>
            </a:prstGeom>
            <a:noFill/>
            <a:ln w="38100">
              <a:solidFill>
                <a:srgbClr val="FF0000"/>
              </a:solidFill>
              <a:round/>
              <a:headEnd/>
              <a:tailEnd/>
            </a:ln>
            <a:effectLst/>
          </p:spPr>
          <p:txBody>
            <a:bodyPr/>
            <a:lstStyle/>
            <a:p>
              <a:endParaRPr lang="en-GB"/>
            </a:p>
          </p:txBody>
        </p:sp>
      </p:grpSp>
      <p:grpSp>
        <p:nvGrpSpPr>
          <p:cNvPr id="4" name="Group 14"/>
          <p:cNvGrpSpPr>
            <a:grpSpLocks/>
          </p:cNvGrpSpPr>
          <p:nvPr/>
        </p:nvGrpSpPr>
        <p:grpSpPr bwMode="auto">
          <a:xfrm>
            <a:off x="3132138" y="3573463"/>
            <a:ext cx="1871662" cy="2320925"/>
            <a:chOff x="1973" y="2251"/>
            <a:chExt cx="1179" cy="1462"/>
          </a:xfrm>
        </p:grpSpPr>
        <p:sp>
          <p:nvSpPr>
            <p:cNvPr id="58383" name="Oval 15"/>
            <p:cNvSpPr>
              <a:spLocks noChangeArrowheads="1"/>
            </p:cNvSpPr>
            <p:nvPr/>
          </p:nvSpPr>
          <p:spPr bwMode="auto">
            <a:xfrm rot="16200000">
              <a:off x="1968" y="3480"/>
              <a:ext cx="238" cy="227"/>
            </a:xfrm>
            <a:prstGeom prst="ellipse">
              <a:avLst/>
            </a:prstGeom>
            <a:noFill/>
            <a:ln w="28575">
              <a:solidFill>
                <a:srgbClr val="FF0000"/>
              </a:solidFill>
              <a:round/>
              <a:headEnd/>
              <a:tailEnd/>
            </a:ln>
            <a:effectLst/>
          </p:spPr>
          <p:txBody>
            <a:bodyPr wrap="none" anchor="ctr"/>
            <a:lstStyle/>
            <a:p>
              <a:endParaRPr lang="en-GB"/>
            </a:p>
          </p:txBody>
        </p:sp>
        <p:sp>
          <p:nvSpPr>
            <p:cNvPr id="58384" name="Line 16"/>
            <p:cNvSpPr>
              <a:spLocks noChangeShapeType="1"/>
            </p:cNvSpPr>
            <p:nvPr/>
          </p:nvSpPr>
          <p:spPr bwMode="auto">
            <a:xfrm flipV="1">
              <a:off x="2109" y="2251"/>
              <a:ext cx="1043" cy="1237"/>
            </a:xfrm>
            <a:prstGeom prst="line">
              <a:avLst/>
            </a:prstGeom>
            <a:noFill/>
            <a:ln w="38100">
              <a:solidFill>
                <a:srgbClr val="FF0000"/>
              </a:solidFill>
              <a:round/>
              <a:headEnd/>
              <a:tailEnd/>
            </a:ln>
            <a:effectLst/>
          </p:spPr>
          <p:txBody>
            <a:bodyPr/>
            <a:lstStyle/>
            <a:p>
              <a:endParaRPr lang="en-GB"/>
            </a:p>
          </p:txBody>
        </p:sp>
      </p:grpSp>
    </p:spTree>
    <p:extLst>
      <p:ext uri="{BB962C8B-B14F-4D97-AF65-F5344CB8AC3E}">
        <p14:creationId xmlns:p14="http://schemas.microsoft.com/office/powerpoint/2010/main" val="241859036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3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7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37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37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837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latin typeface="Arial"/>
                <a:cs typeface="Arial"/>
              </a:rPr>
              <a:t>SPM</a:t>
            </a:r>
            <a:endParaRPr lang="en-GB" sz="3600" dirty="0">
              <a:latin typeface="Arial"/>
              <a:cs typeface="Arial"/>
            </a:endParaRPr>
          </a:p>
        </p:txBody>
      </p:sp>
      <p:sp>
        <p:nvSpPr>
          <p:cNvPr id="3" name="Content Placeholder 2"/>
          <p:cNvSpPr>
            <a:spLocks noGrp="1"/>
          </p:cNvSpPr>
          <p:nvPr>
            <p:ph idx="1"/>
          </p:nvPr>
        </p:nvSpPr>
        <p:spPr>
          <a:xfrm>
            <a:off x="3672068" y="980728"/>
            <a:ext cx="4843282" cy="5472608"/>
          </a:xfrm>
        </p:spPr>
        <p:txBody>
          <a:bodyPr>
            <a:normAutofit fontScale="92500" lnSpcReduction="10000"/>
          </a:bodyPr>
          <a:lstStyle/>
          <a:p>
            <a:r>
              <a:rPr lang="en-GB" sz="2600" dirty="0">
                <a:latin typeface="Arial"/>
                <a:cs typeface="Arial"/>
              </a:rPr>
              <a:t>Make sure to set your ‘Short TE’ and ‘Long TE’ to the correct </a:t>
            </a:r>
            <a:r>
              <a:rPr lang="en-GB" sz="2600" dirty="0" smtClean="0">
                <a:latin typeface="Arial"/>
                <a:cs typeface="Arial"/>
              </a:rPr>
              <a:t>values</a:t>
            </a:r>
            <a:endParaRPr lang="en-GB" sz="2600" dirty="0">
              <a:latin typeface="Arial"/>
              <a:cs typeface="Arial"/>
            </a:endParaRPr>
          </a:p>
          <a:p>
            <a:r>
              <a:rPr lang="en-GB" sz="2600" dirty="0">
                <a:latin typeface="Arial"/>
                <a:cs typeface="Arial"/>
              </a:rPr>
              <a:t>You can check your other </a:t>
            </a:r>
            <a:r>
              <a:rPr lang="en-GB" sz="2600" dirty="0" smtClean="0">
                <a:latin typeface="Arial"/>
                <a:cs typeface="Arial"/>
              </a:rPr>
              <a:t>defaults (mask </a:t>
            </a:r>
            <a:r>
              <a:rPr lang="en-GB" sz="2600" dirty="0">
                <a:latin typeface="Arial"/>
                <a:cs typeface="Arial"/>
              </a:rPr>
              <a:t>the </a:t>
            </a:r>
            <a:r>
              <a:rPr lang="en-GB" sz="2600" dirty="0" smtClean="0">
                <a:latin typeface="Arial"/>
                <a:cs typeface="Arial"/>
              </a:rPr>
              <a:t>brain)</a:t>
            </a:r>
          </a:p>
          <a:p>
            <a:r>
              <a:rPr lang="en-GB" sz="2600" dirty="0">
                <a:latin typeface="Arial"/>
                <a:cs typeface="Arial"/>
              </a:rPr>
              <a:t>Press ‘Calculate’ – after a couple minutes a </a:t>
            </a:r>
            <a:r>
              <a:rPr lang="en-GB" sz="2600" dirty="0" err="1">
                <a:latin typeface="Arial"/>
                <a:cs typeface="Arial"/>
              </a:rPr>
              <a:t>fieldmap</a:t>
            </a:r>
            <a:r>
              <a:rPr lang="en-GB" sz="2600" dirty="0">
                <a:latin typeface="Arial"/>
                <a:cs typeface="Arial"/>
              </a:rPr>
              <a:t> is displayed. You can interactively click on the </a:t>
            </a:r>
            <a:r>
              <a:rPr lang="en-GB" sz="2600" dirty="0" smtClean="0">
                <a:latin typeface="Arial"/>
                <a:cs typeface="Arial"/>
              </a:rPr>
              <a:t>display </a:t>
            </a:r>
            <a:r>
              <a:rPr lang="en-GB" sz="2600" dirty="0">
                <a:latin typeface="Arial"/>
                <a:cs typeface="Arial"/>
              </a:rPr>
              <a:t>and the amount of inhomogeneity for that voxel will appear in the ‘Field map value Hz’ field. Several new image files are created, including a voxel displacement image (VDM)</a:t>
            </a:r>
            <a:r>
              <a:rPr lang="en-GB" dirty="0">
                <a:latin typeface="Arial"/>
                <a:cs typeface="Arial"/>
              </a:rPr>
              <a:t>.</a:t>
            </a:r>
          </a:p>
        </p:txBody>
      </p:sp>
      <p:pic>
        <p:nvPicPr>
          <p:cNvPr id="1028" name="Picture 4" descr="http://www.mccauslandcenter.sc.edu/CRNL/wp-content/tools/fieldmap/fieldmap.jpg"/>
          <p:cNvPicPr>
            <a:picLocks noChangeAspect="1" noChangeArrowheads="1"/>
          </p:cNvPicPr>
          <p:nvPr/>
        </p:nvPicPr>
        <p:blipFill rotWithShape="1">
          <a:blip r:embed="rId2">
            <a:extLst>
              <a:ext uri="{28A0092B-C50C-407E-A947-70E740481C1C}">
                <a14:useLocalDpi xmlns:a14="http://schemas.microsoft.com/office/drawing/2010/main" val="0"/>
              </a:ext>
            </a:extLst>
          </a:blip>
          <a:srcRect b="49020"/>
          <a:stretch/>
        </p:blipFill>
        <p:spPr bwMode="auto">
          <a:xfrm>
            <a:off x="477663" y="1916832"/>
            <a:ext cx="3028950"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38128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20688"/>
            <a:ext cx="8489950" cy="1296988"/>
          </a:xfrm>
        </p:spPr>
        <p:txBody>
          <a:bodyPr/>
          <a:lstStyle/>
          <a:p>
            <a:r>
              <a:rPr lang="en-GB" sz="3600" dirty="0" smtClean="0">
                <a:latin typeface="Arial"/>
                <a:cs typeface="Arial"/>
              </a:rPr>
              <a:t>Pre-processing in fMRI</a:t>
            </a:r>
            <a:endParaRPr lang="en-US" sz="3600" dirty="0">
              <a:latin typeface="Arial"/>
              <a:cs typeface="Arial"/>
            </a:endParaRPr>
          </a:p>
        </p:txBody>
      </p:sp>
      <p:sp>
        <p:nvSpPr>
          <p:cNvPr id="3" name="Content Placeholder 2"/>
          <p:cNvSpPr>
            <a:spLocks noGrp="1"/>
          </p:cNvSpPr>
          <p:nvPr>
            <p:ph idx="1"/>
          </p:nvPr>
        </p:nvSpPr>
        <p:spPr>
          <a:xfrm>
            <a:off x="467544" y="1700808"/>
            <a:ext cx="8229600" cy="4781128"/>
          </a:xfrm>
        </p:spPr>
        <p:txBody>
          <a:bodyPr>
            <a:normAutofit/>
          </a:bodyPr>
          <a:lstStyle/>
          <a:p>
            <a:pPr marL="0" indent="0">
              <a:buNone/>
            </a:pPr>
            <a:r>
              <a:rPr lang="en-GB" sz="2400" dirty="0" smtClean="0">
                <a:latin typeface="Arial"/>
                <a:cs typeface="Arial"/>
              </a:rPr>
              <a:t>4 pre-processing steps:</a:t>
            </a:r>
          </a:p>
          <a:p>
            <a:pPr marL="0" indent="0">
              <a:buNone/>
            </a:pPr>
            <a:endParaRPr lang="en-GB" sz="2400" b="1" dirty="0" smtClean="0">
              <a:latin typeface="Arial"/>
              <a:cs typeface="Arial"/>
            </a:endParaRPr>
          </a:p>
          <a:p>
            <a:pPr marL="514350" indent="-514350">
              <a:buFont typeface="+mj-lt"/>
              <a:buAutoNum type="arabicPeriod"/>
            </a:pPr>
            <a:r>
              <a:rPr lang="en-GB" sz="2400" b="1" dirty="0" smtClean="0">
                <a:latin typeface="Arial"/>
                <a:cs typeface="Arial"/>
              </a:rPr>
              <a:t>Realignment</a:t>
            </a:r>
          </a:p>
          <a:p>
            <a:pPr marL="514350" indent="-514350">
              <a:buFont typeface="+mj-lt"/>
              <a:buAutoNum type="arabicPeriod"/>
            </a:pPr>
            <a:r>
              <a:rPr lang="en-GB" sz="2400" dirty="0" smtClean="0">
                <a:latin typeface="Arial"/>
                <a:cs typeface="Arial"/>
              </a:rPr>
              <a:t>Unwarping</a:t>
            </a:r>
          </a:p>
          <a:p>
            <a:pPr marL="514350" indent="-514350">
              <a:buFont typeface="+mj-lt"/>
              <a:buAutoNum type="arabicPeriod"/>
            </a:pPr>
            <a:r>
              <a:rPr lang="en-GB" sz="2400" dirty="0" smtClean="0">
                <a:latin typeface="Arial"/>
                <a:cs typeface="Arial"/>
              </a:rPr>
              <a:t>Co-registration</a:t>
            </a:r>
          </a:p>
          <a:p>
            <a:pPr marL="514350" indent="-514350">
              <a:buFont typeface="+mj-lt"/>
              <a:buAutoNum type="arabicPeriod"/>
            </a:pPr>
            <a:r>
              <a:rPr lang="en-GB" sz="2400" dirty="0" smtClean="0">
                <a:latin typeface="Arial"/>
                <a:cs typeface="Arial"/>
              </a:rPr>
              <a:t>Spatial normalisation</a:t>
            </a:r>
          </a:p>
        </p:txBody>
      </p:sp>
      <p:sp>
        <p:nvSpPr>
          <p:cNvPr id="4" name="Right Brace 3"/>
          <p:cNvSpPr/>
          <p:nvPr/>
        </p:nvSpPr>
        <p:spPr>
          <a:xfrm>
            <a:off x="3131840" y="2708920"/>
            <a:ext cx="360040" cy="79208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019321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2000"/>
                                        <p:tgtEl>
                                          <p:spTgt spid="3">
                                            <p:txEl>
                                              <p:pRg st="3" end="3"/>
                                            </p:txEl>
                                          </p:spTgt>
                                        </p:tgtEl>
                                      </p:cBhvr>
                                    </p:animEffect>
                                    <p:anim calcmode="lin" valueType="num">
                                      <p:cBhvr>
                                        <p:cTn id="8"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a:cs typeface="Arial"/>
              </a:rPr>
              <a:t>SPM</a:t>
            </a:r>
            <a:endParaRPr lang="en-GB" dirty="0">
              <a:latin typeface="Arial"/>
              <a:cs typeface="Arial"/>
            </a:endParaRPr>
          </a:p>
        </p:txBody>
      </p:sp>
      <p:sp>
        <p:nvSpPr>
          <p:cNvPr id="3" name="Content Placeholder 2"/>
          <p:cNvSpPr>
            <a:spLocks noGrp="1"/>
          </p:cNvSpPr>
          <p:nvPr>
            <p:ph idx="1"/>
          </p:nvPr>
        </p:nvSpPr>
        <p:spPr>
          <a:xfrm>
            <a:off x="4261137" y="1484784"/>
            <a:ext cx="4415319" cy="4536504"/>
          </a:xfrm>
        </p:spPr>
        <p:txBody>
          <a:bodyPr>
            <a:normAutofit fontScale="92500" lnSpcReduction="20000"/>
          </a:bodyPr>
          <a:lstStyle/>
          <a:p>
            <a:r>
              <a:rPr lang="en-GB" dirty="0">
                <a:latin typeface="Arial"/>
                <a:cs typeface="Arial"/>
              </a:rPr>
              <a:t>Press ‘Load EPI image’ and select your functional </a:t>
            </a:r>
            <a:r>
              <a:rPr lang="en-GB" dirty="0" smtClean="0">
                <a:latin typeface="Arial"/>
                <a:cs typeface="Arial"/>
              </a:rPr>
              <a:t>data, </a:t>
            </a:r>
            <a:r>
              <a:rPr lang="en-GB" dirty="0">
                <a:latin typeface="Arial"/>
                <a:cs typeface="Arial"/>
              </a:rPr>
              <a:t>and make sure the Total EPI readout time is set </a:t>
            </a:r>
            <a:r>
              <a:rPr lang="en-GB" dirty="0" smtClean="0">
                <a:latin typeface="Arial"/>
                <a:cs typeface="Arial"/>
              </a:rPr>
              <a:t>correctly.</a:t>
            </a:r>
            <a:r>
              <a:rPr lang="en-GB" dirty="0">
                <a:latin typeface="Arial"/>
                <a:cs typeface="Arial"/>
              </a:rPr>
              <a:t/>
            </a:r>
            <a:br>
              <a:rPr lang="en-GB" dirty="0">
                <a:latin typeface="Arial"/>
                <a:cs typeface="Arial"/>
              </a:rPr>
            </a:br>
            <a:endParaRPr lang="en-GB" dirty="0">
              <a:latin typeface="Arial"/>
              <a:cs typeface="Arial"/>
            </a:endParaRPr>
          </a:p>
          <a:p>
            <a:r>
              <a:rPr lang="en-GB" dirty="0">
                <a:latin typeface="Arial"/>
                <a:cs typeface="Arial"/>
              </a:rPr>
              <a:t>Press ‘Load structural’ and select one of your magnitude </a:t>
            </a:r>
            <a:r>
              <a:rPr lang="en-GB" dirty="0" smtClean="0">
                <a:latin typeface="Arial"/>
                <a:cs typeface="Arial"/>
              </a:rPr>
              <a:t>images</a:t>
            </a:r>
            <a:r>
              <a:rPr lang="en-GB" dirty="0">
                <a:latin typeface="Arial"/>
                <a:cs typeface="Arial"/>
              </a:rPr>
              <a:t/>
            </a:r>
            <a:br>
              <a:rPr lang="en-GB" dirty="0">
                <a:latin typeface="Arial"/>
                <a:cs typeface="Arial"/>
              </a:rPr>
            </a:br>
            <a:endParaRPr lang="en-GB" dirty="0">
              <a:latin typeface="Arial"/>
              <a:cs typeface="Arial"/>
            </a:endParaRPr>
          </a:p>
          <a:p>
            <a:r>
              <a:rPr lang="en-GB" dirty="0">
                <a:latin typeface="Arial"/>
                <a:cs typeface="Arial"/>
              </a:rPr>
              <a:t>Press ‘Write </a:t>
            </a:r>
            <a:r>
              <a:rPr lang="en-GB" dirty="0" err="1">
                <a:latin typeface="Arial"/>
                <a:cs typeface="Arial"/>
              </a:rPr>
              <a:t>unwarped</a:t>
            </a:r>
            <a:r>
              <a:rPr lang="en-GB" dirty="0">
                <a:latin typeface="Arial"/>
                <a:cs typeface="Arial"/>
              </a:rPr>
              <a:t>’ – a new undistorted image is </a:t>
            </a:r>
            <a:r>
              <a:rPr lang="en-GB" dirty="0" smtClean="0">
                <a:latin typeface="Arial"/>
                <a:cs typeface="Arial"/>
              </a:rPr>
              <a:t>created</a:t>
            </a:r>
            <a:endParaRPr lang="en-GB" dirty="0">
              <a:latin typeface="Arial"/>
              <a:cs typeface="Arial"/>
            </a:endParaRPr>
          </a:p>
        </p:txBody>
      </p:sp>
      <p:grpSp>
        <p:nvGrpSpPr>
          <p:cNvPr id="6" name="Group 4"/>
          <p:cNvGrpSpPr>
            <a:grpSpLocks/>
          </p:cNvGrpSpPr>
          <p:nvPr/>
        </p:nvGrpSpPr>
        <p:grpSpPr bwMode="auto">
          <a:xfrm>
            <a:off x="186577" y="1700808"/>
            <a:ext cx="2051447" cy="3960439"/>
            <a:chOff x="262" y="1251"/>
            <a:chExt cx="1814" cy="2405"/>
          </a:xfrm>
        </p:grpSpPr>
        <p:grpSp>
          <p:nvGrpSpPr>
            <p:cNvPr id="7" name="Group 5"/>
            <p:cNvGrpSpPr>
              <a:grpSpLocks/>
            </p:cNvGrpSpPr>
            <p:nvPr/>
          </p:nvGrpSpPr>
          <p:grpSpPr bwMode="auto">
            <a:xfrm>
              <a:off x="262" y="1616"/>
              <a:ext cx="1814" cy="2040"/>
              <a:chOff x="336" y="1200"/>
              <a:chExt cx="3360" cy="2928"/>
            </a:xfrm>
          </p:grpSpPr>
          <p:pic>
            <p:nvPicPr>
              <p:cNvPr id="10" name="Picture 6" descr="visual_mov_orig_mip"/>
              <p:cNvPicPr>
                <a:picLocks noChangeArrowheads="1"/>
              </p:cNvPicPr>
              <p:nvPr/>
            </p:nvPicPr>
            <p:blipFill>
              <a:blip r:embed="rId2"/>
              <a:srcRect l="8673" t="22942" r="25250" b="37074"/>
              <a:stretch>
                <a:fillRect/>
              </a:stretch>
            </p:blipFill>
            <p:spPr bwMode="auto">
              <a:xfrm>
                <a:off x="336" y="1200"/>
                <a:ext cx="3360" cy="2928"/>
              </a:xfrm>
              <a:prstGeom prst="rect">
                <a:avLst/>
              </a:prstGeom>
              <a:noFill/>
              <a:ln w="9525">
                <a:noFill/>
                <a:miter lim="800000"/>
                <a:headEnd/>
                <a:tailEnd/>
              </a:ln>
            </p:spPr>
          </p:pic>
          <p:pic>
            <p:nvPicPr>
              <p:cNvPr id="11" name="Picture 7" descr="visual_womov_unwarp_dm"/>
              <p:cNvPicPr>
                <a:picLocks noChangeArrowheads="1"/>
              </p:cNvPicPr>
              <p:nvPr/>
            </p:nvPicPr>
            <p:blipFill>
              <a:blip r:embed="rId3"/>
              <a:srcRect l="60565" t="18637" r="8458" b="51054"/>
              <a:stretch>
                <a:fillRect/>
              </a:stretch>
            </p:blipFill>
            <p:spPr bwMode="auto">
              <a:xfrm>
                <a:off x="2420" y="2553"/>
                <a:ext cx="1084" cy="1527"/>
              </a:xfrm>
              <a:prstGeom prst="rect">
                <a:avLst/>
              </a:prstGeom>
              <a:noFill/>
              <a:ln w="9525">
                <a:noFill/>
                <a:miter lim="800000"/>
                <a:headEnd/>
                <a:tailEnd/>
              </a:ln>
            </p:spPr>
          </p:pic>
        </p:grpSp>
        <p:sp>
          <p:nvSpPr>
            <p:cNvPr id="9" name="Text Box 9"/>
            <p:cNvSpPr txBox="1">
              <a:spLocks noChangeArrowheads="1"/>
            </p:cNvSpPr>
            <p:nvPr/>
          </p:nvSpPr>
          <p:spPr bwMode="auto">
            <a:xfrm>
              <a:off x="704" y="1251"/>
              <a:ext cx="1102" cy="310"/>
            </a:xfrm>
            <a:prstGeom prst="rect">
              <a:avLst/>
            </a:prstGeom>
            <a:noFill/>
            <a:ln w="12700">
              <a:noFill/>
              <a:miter lim="800000"/>
              <a:headEnd/>
              <a:tailEnd/>
            </a:ln>
            <a:effectLst/>
          </p:spPr>
          <p:txBody>
            <a:bodyPr wrap="none">
              <a:spAutoFit/>
            </a:bodyPr>
            <a:lstStyle/>
            <a:p>
              <a:pPr algn="l" eaLnBrk="0" hangingPunct="0"/>
              <a:r>
                <a:rPr lang="en-GB" sz="1500">
                  <a:solidFill>
                    <a:schemeClr val="accent2"/>
                  </a:solidFill>
                  <a:latin typeface="Times New Roman" pitchFamily="18" charset="0"/>
                </a:rPr>
                <a:t>No correction</a:t>
              </a:r>
              <a:endParaRPr lang="en-US" sz="1500">
                <a:solidFill>
                  <a:schemeClr val="accent2"/>
                </a:solidFill>
                <a:latin typeface="Times New Roman" pitchFamily="18" charset="0"/>
              </a:endParaRPr>
            </a:p>
          </p:txBody>
        </p:sp>
      </p:grpSp>
      <p:grpSp>
        <p:nvGrpSpPr>
          <p:cNvPr id="12" name="Group 16"/>
          <p:cNvGrpSpPr>
            <a:grpSpLocks/>
          </p:cNvGrpSpPr>
          <p:nvPr/>
        </p:nvGrpSpPr>
        <p:grpSpPr bwMode="auto">
          <a:xfrm>
            <a:off x="2311291" y="1628800"/>
            <a:ext cx="2012848" cy="3960440"/>
            <a:chOff x="4254" y="1253"/>
            <a:chExt cx="1853" cy="2403"/>
          </a:xfrm>
        </p:grpSpPr>
        <p:grpSp>
          <p:nvGrpSpPr>
            <p:cNvPr id="14" name="Group 18"/>
            <p:cNvGrpSpPr>
              <a:grpSpLocks/>
            </p:cNvGrpSpPr>
            <p:nvPr/>
          </p:nvGrpSpPr>
          <p:grpSpPr bwMode="auto">
            <a:xfrm>
              <a:off x="4254" y="1616"/>
              <a:ext cx="1814" cy="2040"/>
              <a:chOff x="2928" y="960"/>
              <a:chExt cx="2736" cy="2415"/>
            </a:xfrm>
          </p:grpSpPr>
          <p:pic>
            <p:nvPicPr>
              <p:cNvPr id="16" name="Picture 19" descr="visual_mov_unwarp_mip"/>
              <p:cNvPicPr>
                <a:picLocks noChangeArrowheads="1"/>
              </p:cNvPicPr>
              <p:nvPr/>
            </p:nvPicPr>
            <p:blipFill>
              <a:blip r:embed="rId4"/>
              <a:srcRect l="8136" t="17757" r="25618" b="41635"/>
              <a:stretch>
                <a:fillRect/>
              </a:stretch>
            </p:blipFill>
            <p:spPr bwMode="auto">
              <a:xfrm>
                <a:off x="2928" y="960"/>
                <a:ext cx="2736" cy="2415"/>
              </a:xfrm>
              <a:prstGeom prst="rect">
                <a:avLst/>
              </a:prstGeom>
              <a:noFill/>
              <a:ln w="9525">
                <a:noFill/>
                <a:miter lim="800000"/>
                <a:headEnd/>
                <a:tailEnd/>
              </a:ln>
            </p:spPr>
          </p:pic>
          <p:pic>
            <p:nvPicPr>
              <p:cNvPr id="17" name="Picture 20" descr="visual_womov_unwarp_dm"/>
              <p:cNvPicPr>
                <a:picLocks noChangeArrowheads="1"/>
              </p:cNvPicPr>
              <p:nvPr/>
            </p:nvPicPr>
            <p:blipFill>
              <a:blip r:embed="rId3"/>
              <a:srcRect l="60565" t="18648" r="8458" b="51050"/>
              <a:stretch>
                <a:fillRect/>
              </a:stretch>
            </p:blipFill>
            <p:spPr bwMode="auto">
              <a:xfrm>
                <a:off x="4634" y="2064"/>
                <a:ext cx="886" cy="1248"/>
              </a:xfrm>
              <a:prstGeom prst="rect">
                <a:avLst/>
              </a:prstGeom>
              <a:noFill/>
              <a:ln w="9525">
                <a:noFill/>
                <a:miter lim="800000"/>
                <a:headEnd/>
                <a:tailEnd/>
              </a:ln>
            </p:spPr>
          </p:pic>
        </p:grpSp>
        <p:sp>
          <p:nvSpPr>
            <p:cNvPr id="15" name="Text Box 21"/>
            <p:cNvSpPr txBox="1">
              <a:spLocks noChangeArrowheads="1"/>
            </p:cNvSpPr>
            <p:nvPr/>
          </p:nvSpPr>
          <p:spPr bwMode="auto">
            <a:xfrm>
              <a:off x="4345" y="1253"/>
              <a:ext cx="1762" cy="308"/>
            </a:xfrm>
            <a:prstGeom prst="rect">
              <a:avLst/>
            </a:prstGeom>
            <a:noFill/>
            <a:ln w="12700">
              <a:noFill/>
              <a:miter lim="800000"/>
              <a:headEnd/>
              <a:tailEnd/>
            </a:ln>
            <a:effectLst/>
          </p:spPr>
          <p:txBody>
            <a:bodyPr wrap="none">
              <a:spAutoFit/>
            </a:bodyPr>
            <a:lstStyle/>
            <a:p>
              <a:pPr algn="l" eaLnBrk="0" hangingPunct="0"/>
              <a:r>
                <a:rPr lang="en-GB" sz="1500" dirty="0">
                  <a:solidFill>
                    <a:schemeClr val="accent2"/>
                  </a:solidFill>
                  <a:latin typeface="Times New Roman" pitchFamily="18" charset="0"/>
                </a:rPr>
                <a:t>Correction by Unwarp</a:t>
              </a:r>
              <a:endParaRPr lang="en-US" sz="1500" dirty="0">
                <a:solidFill>
                  <a:schemeClr val="accent2"/>
                </a:solidFill>
                <a:latin typeface="Times New Roman" pitchFamily="18" charset="0"/>
              </a:endParaRPr>
            </a:p>
          </p:txBody>
        </p:sp>
      </p:grpSp>
    </p:spTree>
    <p:extLst>
      <p:ext uri="{BB962C8B-B14F-4D97-AF65-F5344CB8AC3E}">
        <p14:creationId xmlns:p14="http://schemas.microsoft.com/office/powerpoint/2010/main" val="263619836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92696"/>
            <a:ext cx="8489950" cy="1296988"/>
          </a:xfrm>
        </p:spPr>
        <p:txBody>
          <a:bodyPr/>
          <a:lstStyle/>
          <a:p>
            <a:r>
              <a:rPr lang="en-GB" sz="3600" dirty="0" smtClean="0">
                <a:latin typeface="Arial"/>
                <a:cs typeface="Arial"/>
              </a:rPr>
              <a:t>References and further reading</a:t>
            </a:r>
            <a:endParaRPr lang="en-GB" sz="3600" dirty="0">
              <a:latin typeface="Arial"/>
              <a:cs typeface="Arial"/>
            </a:endParaRPr>
          </a:p>
        </p:txBody>
      </p:sp>
      <p:sp>
        <p:nvSpPr>
          <p:cNvPr id="3" name="Content Placeholder 2"/>
          <p:cNvSpPr>
            <a:spLocks noGrp="1"/>
          </p:cNvSpPr>
          <p:nvPr>
            <p:ph idx="1"/>
          </p:nvPr>
        </p:nvSpPr>
        <p:spPr>
          <a:xfrm>
            <a:off x="330200" y="1628801"/>
            <a:ext cx="8489950" cy="4537050"/>
          </a:xfrm>
        </p:spPr>
        <p:txBody>
          <a:bodyPr/>
          <a:lstStyle/>
          <a:p>
            <a:pPr>
              <a:buNone/>
            </a:pPr>
            <a:r>
              <a:rPr lang="en-GB" dirty="0" err="1">
                <a:latin typeface="Arial"/>
                <a:cs typeface="Arial"/>
              </a:rPr>
              <a:t>Jezzard</a:t>
            </a:r>
            <a:r>
              <a:rPr lang="en-GB" dirty="0">
                <a:latin typeface="Arial"/>
                <a:cs typeface="Arial"/>
              </a:rPr>
              <a:t>, P. and Clare, S. 1999.  Sources of distortion in functional MRI data. </a:t>
            </a:r>
            <a:r>
              <a:rPr lang="en-GB" i="1" dirty="0">
                <a:latin typeface="Arial"/>
                <a:cs typeface="Arial"/>
              </a:rPr>
              <a:t>Human Brain Mapping, </a:t>
            </a:r>
            <a:r>
              <a:rPr lang="en-GB" dirty="0">
                <a:latin typeface="Arial"/>
                <a:cs typeface="Arial"/>
              </a:rPr>
              <a:t>8:80-85</a:t>
            </a:r>
          </a:p>
          <a:p>
            <a:pPr>
              <a:buNone/>
            </a:pPr>
            <a:r>
              <a:rPr lang="en-GB" dirty="0" err="1">
                <a:latin typeface="Arial"/>
                <a:cs typeface="Arial"/>
              </a:rPr>
              <a:t>Andersson</a:t>
            </a:r>
            <a:r>
              <a:rPr lang="en-GB" dirty="0">
                <a:latin typeface="Arial"/>
                <a:cs typeface="Arial"/>
              </a:rPr>
              <a:t> JLR, Hutton C, </a:t>
            </a:r>
            <a:r>
              <a:rPr lang="en-GB" dirty="0" err="1">
                <a:latin typeface="Arial"/>
                <a:cs typeface="Arial"/>
              </a:rPr>
              <a:t>Ashburner</a:t>
            </a:r>
            <a:r>
              <a:rPr lang="en-GB" dirty="0">
                <a:latin typeface="Arial"/>
                <a:cs typeface="Arial"/>
              </a:rPr>
              <a:t> J, Turner R, </a:t>
            </a:r>
            <a:r>
              <a:rPr lang="en-GB" dirty="0" err="1">
                <a:latin typeface="Arial"/>
                <a:cs typeface="Arial"/>
              </a:rPr>
              <a:t>Friston</a:t>
            </a:r>
            <a:r>
              <a:rPr lang="en-GB" dirty="0">
                <a:latin typeface="Arial"/>
                <a:cs typeface="Arial"/>
              </a:rPr>
              <a:t> K (2001) Modelling geometric deformations in EPI time series. </a:t>
            </a:r>
            <a:r>
              <a:rPr lang="en-GB" i="1" dirty="0">
                <a:latin typeface="Arial"/>
                <a:cs typeface="Arial"/>
              </a:rPr>
              <a:t> </a:t>
            </a:r>
            <a:r>
              <a:rPr lang="en-GB" i="1" dirty="0" err="1">
                <a:latin typeface="Arial"/>
                <a:cs typeface="Arial"/>
              </a:rPr>
              <a:t>Neuroimage</a:t>
            </a:r>
            <a:r>
              <a:rPr lang="en-GB" i="1" dirty="0">
                <a:latin typeface="Arial"/>
                <a:cs typeface="Arial"/>
              </a:rPr>
              <a:t> </a:t>
            </a:r>
            <a:r>
              <a:rPr lang="en-GB" dirty="0">
                <a:latin typeface="Arial"/>
                <a:cs typeface="Arial"/>
              </a:rPr>
              <a:t>13: 903-</a:t>
            </a:r>
            <a:r>
              <a:rPr lang="en-GB" dirty="0" smtClean="0">
                <a:latin typeface="Arial"/>
                <a:cs typeface="Arial"/>
              </a:rPr>
              <a:t>919</a:t>
            </a:r>
            <a:endParaRPr lang="en-GB" dirty="0">
              <a:latin typeface="Arial"/>
              <a:cs typeface="Arial"/>
            </a:endParaRPr>
          </a:p>
          <a:p>
            <a:pPr>
              <a:buNone/>
            </a:pPr>
            <a:r>
              <a:rPr lang="en-GB" dirty="0">
                <a:latin typeface="Arial"/>
                <a:cs typeface="Arial"/>
              </a:rPr>
              <a:t>Previous years </a:t>
            </a:r>
            <a:r>
              <a:rPr lang="en-GB" dirty="0" err="1">
                <a:latin typeface="Arial"/>
                <a:cs typeface="Arial"/>
              </a:rPr>
              <a:t>MfD</a:t>
            </a:r>
            <a:r>
              <a:rPr lang="en-GB" dirty="0">
                <a:latin typeface="Arial"/>
                <a:cs typeface="Arial"/>
              </a:rPr>
              <a:t> slides</a:t>
            </a:r>
            <a:r>
              <a:rPr lang="en-GB" dirty="0" smtClean="0">
                <a:latin typeface="Arial"/>
                <a:cs typeface="Arial"/>
              </a:rPr>
              <a:t>.</a:t>
            </a:r>
          </a:p>
          <a:p>
            <a:pPr>
              <a:buNone/>
            </a:pPr>
            <a:r>
              <a:rPr lang="en-US" dirty="0">
                <a:latin typeface="Arial"/>
                <a:cs typeface="Arial"/>
              </a:rPr>
              <a:t>SPM website/ SPM manual</a:t>
            </a:r>
          </a:p>
          <a:p>
            <a:pPr>
              <a:buNone/>
            </a:pPr>
            <a:endParaRPr lang="en-US" dirty="0">
              <a:latin typeface="Arial"/>
              <a:cs typeface="Arial"/>
            </a:endParaRPr>
          </a:p>
          <a:p>
            <a:endParaRPr lang="en-GB" dirty="0">
              <a:latin typeface="Arial"/>
              <a:cs typeface="Arial"/>
            </a:endParaRPr>
          </a:p>
        </p:txBody>
      </p:sp>
    </p:spTree>
    <p:extLst>
      <p:ext uri="{BB962C8B-B14F-4D97-AF65-F5344CB8AC3E}">
        <p14:creationId xmlns:p14="http://schemas.microsoft.com/office/powerpoint/2010/main" val="141671413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Preprocessing: Why is it needed?</a:t>
            </a:r>
            <a:endParaRPr lang="en-GB" dirty="0"/>
          </a:p>
        </p:txBody>
      </p:sp>
      <p:sp>
        <p:nvSpPr>
          <p:cNvPr id="3" name="Content Placeholder 2"/>
          <p:cNvSpPr>
            <a:spLocks noGrp="1"/>
          </p:cNvSpPr>
          <p:nvPr>
            <p:ph idx="1"/>
          </p:nvPr>
        </p:nvSpPr>
        <p:spPr>
          <a:xfrm>
            <a:off x="323528" y="1700808"/>
            <a:ext cx="8634288" cy="1800199"/>
          </a:xfrm>
        </p:spPr>
        <p:txBody>
          <a:bodyPr/>
          <a:lstStyle/>
          <a:p>
            <a:r>
              <a:rPr lang="en-GB" dirty="0" smtClean="0"/>
              <a:t>fMRI:</a:t>
            </a:r>
            <a:endParaRPr lang="en-GB" dirty="0"/>
          </a:p>
          <a:p>
            <a:pPr lvl="1"/>
            <a:r>
              <a:rPr lang="en-GB" sz="2000" dirty="0" smtClean="0"/>
              <a:t>returns a 3D array of voxels </a:t>
            </a:r>
            <a:r>
              <a:rPr lang="en-GB" sz="2000" u="sng" dirty="0" smtClean="0"/>
              <a:t>repeatedly sampled </a:t>
            </a:r>
            <a:r>
              <a:rPr lang="en-GB" sz="2000" dirty="0" smtClean="0"/>
              <a:t>over time</a:t>
            </a:r>
          </a:p>
          <a:p>
            <a:pPr lvl="1"/>
            <a:r>
              <a:rPr lang="en-GB" sz="2000" dirty="0" smtClean="0"/>
              <a:t>Changes in activation in each voxel correlated with experimental task</a:t>
            </a:r>
          </a:p>
        </p:txBody>
      </p:sp>
      <p:sp>
        <p:nvSpPr>
          <p:cNvPr id="6" name="Content Placeholder 2"/>
          <p:cNvSpPr txBox="1">
            <a:spLocks/>
          </p:cNvSpPr>
          <p:nvPr/>
        </p:nvSpPr>
        <p:spPr bwMode="auto">
          <a:xfrm>
            <a:off x="490922" y="3573016"/>
            <a:ext cx="8634288" cy="180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GB" dirty="0" smtClean="0"/>
              <a:t>Key Assumptions:</a:t>
            </a:r>
          </a:p>
          <a:p>
            <a:pPr marL="457200" lvl="1" indent="0">
              <a:buNone/>
            </a:pPr>
            <a:r>
              <a:rPr lang="en-GB" sz="2000" dirty="0" smtClean="0"/>
              <a:t>1) the voxels need to come from </a:t>
            </a:r>
            <a:r>
              <a:rPr lang="en-GB" sz="2000" u="sng" dirty="0" smtClean="0"/>
              <a:t>the same part of the brain</a:t>
            </a:r>
          </a:p>
          <a:p>
            <a:pPr marL="457200" lvl="1" indent="0">
              <a:buNone/>
            </a:pPr>
            <a:r>
              <a:rPr lang="en-GB" sz="2000" dirty="0" smtClean="0"/>
              <a:t>2) all voxels must be acquired simultaneously</a:t>
            </a:r>
          </a:p>
        </p:txBody>
      </p:sp>
    </p:spTree>
    <p:extLst>
      <p:ext uri="{BB962C8B-B14F-4D97-AF65-F5344CB8AC3E}">
        <p14:creationId xmlns:p14="http://schemas.microsoft.com/office/powerpoint/2010/main" val="191951001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p:txBody>
          <a:bodyPr/>
          <a:lstStyle/>
          <a:p>
            <a:r>
              <a:rPr lang="en-US" dirty="0" smtClean="0"/>
              <a:t>Violation of assumption 2:</a:t>
            </a:r>
            <a:endParaRPr lang="en-US" dirty="0"/>
          </a:p>
        </p:txBody>
      </p:sp>
      <p:sp>
        <p:nvSpPr>
          <p:cNvPr id="35" name="Rectangle 34"/>
          <p:cNvSpPr/>
          <p:nvPr/>
        </p:nvSpPr>
        <p:spPr>
          <a:xfrm>
            <a:off x="323528" y="1700808"/>
            <a:ext cx="8424936" cy="3108544"/>
          </a:xfrm>
          <a:prstGeom prst="rect">
            <a:avLst/>
          </a:prstGeom>
        </p:spPr>
        <p:txBody>
          <a:bodyPr wrap="square">
            <a:spAutoFit/>
          </a:bodyPr>
          <a:lstStyle/>
          <a:p>
            <a:pPr lvl="1"/>
            <a:r>
              <a:rPr lang="en-GB" sz="2400" dirty="0" smtClean="0"/>
              <a:t>- all </a:t>
            </a:r>
            <a:r>
              <a:rPr lang="en-GB" sz="2400" dirty="0"/>
              <a:t>voxels must be acquired </a:t>
            </a:r>
            <a:r>
              <a:rPr lang="en-GB" sz="2400" dirty="0" smtClean="0"/>
              <a:t>simultaneously</a:t>
            </a:r>
          </a:p>
          <a:p>
            <a:pPr lvl="1"/>
            <a:r>
              <a:rPr lang="en-GB" sz="2400" dirty="0"/>
              <a:t> </a:t>
            </a:r>
            <a:r>
              <a:rPr lang="en-GB" sz="2400" dirty="0" smtClean="0"/>
              <a:t>	</a:t>
            </a:r>
          </a:p>
          <a:p>
            <a:pPr lvl="1"/>
            <a:r>
              <a:rPr lang="en-GB" sz="2400" dirty="0"/>
              <a:t>	</a:t>
            </a:r>
            <a:r>
              <a:rPr lang="en-GB" sz="2400" dirty="0" smtClean="0"/>
              <a:t>X  the last slice is acquired TR seconds after the first 	slice</a:t>
            </a:r>
          </a:p>
          <a:p>
            <a:pPr lvl="1"/>
            <a:r>
              <a:rPr lang="en-GB" sz="2400" dirty="0">
                <a:sym typeface="Wingdings"/>
              </a:rPr>
              <a:t>	</a:t>
            </a:r>
            <a:r>
              <a:rPr lang="en-GB" sz="2400" dirty="0" smtClean="0">
                <a:sym typeface="Wingdings"/>
              </a:rPr>
              <a:t>  there can be motion of one slice relative to 		another</a:t>
            </a:r>
            <a:endParaRPr lang="en-GB" sz="2400" dirty="0" smtClean="0"/>
          </a:p>
          <a:p>
            <a:pPr lvl="1"/>
            <a:endParaRPr lang="en-GB" sz="2400" dirty="0"/>
          </a:p>
          <a:p>
            <a:pPr lvl="1"/>
            <a:endParaRPr lang="en-GB" sz="2800" dirty="0"/>
          </a:p>
        </p:txBody>
      </p:sp>
      <p:sp>
        <p:nvSpPr>
          <p:cNvPr id="51" name="Title 32"/>
          <p:cNvSpPr txBox="1">
            <a:spLocks/>
          </p:cNvSpPr>
          <p:nvPr/>
        </p:nvSpPr>
        <p:spPr bwMode="auto">
          <a:xfrm>
            <a:off x="395536" y="4149080"/>
            <a:ext cx="8489950"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3000" b="1">
                <a:solidFill>
                  <a:schemeClr val="tx2"/>
                </a:solidFill>
                <a:latin typeface="Lato Black" panose="020F0A02020204030203" pitchFamily="34" charset="0"/>
              </a:defRPr>
            </a:lvl2pPr>
            <a:lvl3pPr algn="l" rtl="0" eaLnBrk="1" fontAlgn="base" hangingPunct="1">
              <a:spcBef>
                <a:spcPct val="0"/>
              </a:spcBef>
              <a:spcAft>
                <a:spcPct val="0"/>
              </a:spcAft>
              <a:defRPr sz="3000" b="1">
                <a:solidFill>
                  <a:schemeClr val="tx2"/>
                </a:solidFill>
                <a:latin typeface="Lato Black" panose="020F0A02020204030203" pitchFamily="34" charset="0"/>
              </a:defRPr>
            </a:lvl3pPr>
            <a:lvl4pPr algn="l" rtl="0" eaLnBrk="1" fontAlgn="base" hangingPunct="1">
              <a:spcBef>
                <a:spcPct val="0"/>
              </a:spcBef>
              <a:spcAft>
                <a:spcPct val="0"/>
              </a:spcAft>
              <a:defRPr sz="3000" b="1">
                <a:solidFill>
                  <a:schemeClr val="tx2"/>
                </a:solidFill>
                <a:latin typeface="Lato Black" panose="020F0A02020204030203" pitchFamily="34" charset="0"/>
              </a:defRPr>
            </a:lvl4pPr>
            <a:lvl5pPr algn="l" rtl="0" eaLnBrk="1" fontAlgn="base" hangingPunct="1">
              <a:spcBef>
                <a:spcPct val="0"/>
              </a:spcBef>
              <a:spcAft>
                <a:spcPct val="0"/>
              </a:spcAft>
              <a:defRPr sz="3000" b="1">
                <a:solidFill>
                  <a:schemeClr val="tx2"/>
                </a:solidFill>
                <a:latin typeface="Lato Black" panose="020F0A02020204030203" pitchFamily="34" charset="0"/>
              </a:defRPr>
            </a:lvl5pPr>
            <a:lvl6pPr marL="457200" algn="l" rtl="0" eaLnBrk="1" fontAlgn="base" hangingPunct="1">
              <a:spcBef>
                <a:spcPct val="0"/>
              </a:spcBef>
              <a:spcAft>
                <a:spcPct val="0"/>
              </a:spcAft>
              <a:defRPr sz="3000" b="1">
                <a:solidFill>
                  <a:schemeClr val="tx2"/>
                </a:solidFill>
                <a:latin typeface="Arial" charset="0"/>
              </a:defRPr>
            </a:lvl6pPr>
            <a:lvl7pPr marL="914400" algn="l" rtl="0" eaLnBrk="1" fontAlgn="base" hangingPunct="1">
              <a:spcBef>
                <a:spcPct val="0"/>
              </a:spcBef>
              <a:spcAft>
                <a:spcPct val="0"/>
              </a:spcAft>
              <a:defRPr sz="3000" b="1">
                <a:solidFill>
                  <a:schemeClr val="tx2"/>
                </a:solidFill>
                <a:latin typeface="Arial" charset="0"/>
              </a:defRPr>
            </a:lvl7pPr>
            <a:lvl8pPr marL="1371600" algn="l" rtl="0" eaLnBrk="1" fontAlgn="base" hangingPunct="1">
              <a:spcBef>
                <a:spcPct val="0"/>
              </a:spcBef>
              <a:spcAft>
                <a:spcPct val="0"/>
              </a:spcAft>
              <a:defRPr sz="3000" b="1">
                <a:solidFill>
                  <a:schemeClr val="tx2"/>
                </a:solidFill>
                <a:latin typeface="Arial" charset="0"/>
              </a:defRPr>
            </a:lvl8pPr>
            <a:lvl9pPr marL="1828800" algn="l" rtl="0" eaLnBrk="1" fontAlgn="base" hangingPunct="1">
              <a:spcBef>
                <a:spcPct val="0"/>
              </a:spcBef>
              <a:spcAft>
                <a:spcPct val="0"/>
              </a:spcAft>
              <a:defRPr sz="3000" b="1">
                <a:solidFill>
                  <a:schemeClr val="tx2"/>
                </a:solidFill>
                <a:latin typeface="Arial" charset="0"/>
              </a:defRPr>
            </a:lvl9pPr>
          </a:lstStyle>
          <a:p>
            <a:r>
              <a:rPr lang="en-US" dirty="0" smtClean="0"/>
              <a:t>Solution:</a:t>
            </a:r>
            <a:endParaRPr lang="en-US" dirty="0"/>
          </a:p>
        </p:txBody>
      </p:sp>
      <p:sp>
        <p:nvSpPr>
          <p:cNvPr id="53" name="Rectangle 52"/>
          <p:cNvSpPr/>
          <p:nvPr/>
        </p:nvSpPr>
        <p:spPr>
          <a:xfrm>
            <a:off x="697890" y="4653136"/>
            <a:ext cx="8424936" cy="2000548"/>
          </a:xfrm>
          <a:prstGeom prst="rect">
            <a:avLst/>
          </a:prstGeom>
        </p:spPr>
        <p:txBody>
          <a:bodyPr wrap="square">
            <a:spAutoFit/>
          </a:bodyPr>
          <a:lstStyle/>
          <a:p>
            <a:pPr marL="800100" lvl="1" indent="-342900">
              <a:buFontTx/>
              <a:buChar char="-"/>
            </a:pPr>
            <a:r>
              <a:rPr lang="en-GB" sz="2400" dirty="0" smtClean="0"/>
              <a:t>slice-timing correction: include realignment parameters in the model</a:t>
            </a:r>
          </a:p>
          <a:p>
            <a:pPr marL="800100" lvl="1" indent="-342900">
              <a:buFontTx/>
              <a:buChar char="-"/>
            </a:pPr>
            <a:r>
              <a:rPr lang="en-GB" sz="2400" dirty="0" smtClean="0"/>
              <a:t>will (hopefully) be discussed in event-related fMRI</a:t>
            </a:r>
          </a:p>
          <a:p>
            <a:pPr lvl="1"/>
            <a:endParaRPr lang="en-GB" sz="2400" dirty="0"/>
          </a:p>
          <a:p>
            <a:pPr lvl="1"/>
            <a:endParaRPr lang="en-GB" sz="2800" dirty="0"/>
          </a:p>
        </p:txBody>
      </p:sp>
    </p:spTree>
    <p:extLst>
      <p:ext uri="{BB962C8B-B14F-4D97-AF65-F5344CB8AC3E}">
        <p14:creationId xmlns:p14="http://schemas.microsoft.com/office/powerpoint/2010/main" val="127690457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p:txBody>
          <a:bodyPr/>
          <a:lstStyle/>
          <a:p>
            <a:r>
              <a:rPr lang="en-US" dirty="0" smtClean="0"/>
              <a:t>Violation of assumption 1:</a:t>
            </a:r>
            <a:endParaRPr lang="en-US" dirty="0"/>
          </a:p>
        </p:txBody>
      </p:sp>
      <p:sp>
        <p:nvSpPr>
          <p:cNvPr id="35" name="Rectangle 34"/>
          <p:cNvSpPr/>
          <p:nvPr/>
        </p:nvSpPr>
        <p:spPr>
          <a:xfrm>
            <a:off x="323528" y="1700808"/>
            <a:ext cx="8424936" cy="3108544"/>
          </a:xfrm>
          <a:prstGeom prst="rect">
            <a:avLst/>
          </a:prstGeom>
        </p:spPr>
        <p:txBody>
          <a:bodyPr wrap="square">
            <a:spAutoFit/>
          </a:bodyPr>
          <a:lstStyle/>
          <a:p>
            <a:pPr lvl="1"/>
            <a:r>
              <a:rPr lang="en-GB" sz="2400" dirty="0" smtClean="0"/>
              <a:t>- </a:t>
            </a:r>
            <a:r>
              <a:rPr lang="en-GB" sz="2400" dirty="0"/>
              <a:t>the voxels need to come from </a:t>
            </a:r>
            <a:r>
              <a:rPr lang="en-GB" sz="2400" u="sng" dirty="0"/>
              <a:t>the same part of the brain</a:t>
            </a:r>
          </a:p>
          <a:p>
            <a:pPr lvl="1"/>
            <a:r>
              <a:rPr lang="en-GB" sz="2400" dirty="0" smtClean="0"/>
              <a:t> 	</a:t>
            </a:r>
          </a:p>
          <a:p>
            <a:pPr lvl="1"/>
            <a:r>
              <a:rPr lang="en-GB" sz="2400" dirty="0"/>
              <a:t>	</a:t>
            </a:r>
            <a:r>
              <a:rPr lang="en-GB" sz="2400" dirty="0" smtClean="0"/>
              <a:t>X  head thus brains move in the scanner</a:t>
            </a:r>
          </a:p>
          <a:p>
            <a:pPr lvl="1"/>
            <a:endParaRPr lang="en-GB" sz="2400" dirty="0" smtClean="0"/>
          </a:p>
          <a:p>
            <a:pPr lvl="1"/>
            <a:r>
              <a:rPr lang="en-GB" sz="2400" dirty="0">
                <a:sym typeface="Wingdings"/>
              </a:rPr>
              <a:t>	</a:t>
            </a:r>
            <a:r>
              <a:rPr lang="en-GB" sz="2400" dirty="0" smtClean="0">
                <a:sym typeface="Wingdings"/>
              </a:rPr>
              <a:t>  </a:t>
            </a:r>
            <a:r>
              <a:rPr lang="en-GB" sz="2400" dirty="0"/>
              <a:t>a small movement (&lt; 5mm) </a:t>
            </a:r>
            <a:r>
              <a:rPr lang="en-GB" sz="2400" dirty="0" smtClean="0"/>
              <a:t>means </a:t>
            </a:r>
            <a:r>
              <a:rPr lang="en-GB" sz="2400" dirty="0"/>
              <a:t>that voxel location is not stable throughout the time series</a:t>
            </a:r>
          </a:p>
          <a:p>
            <a:pPr lvl="1"/>
            <a:endParaRPr lang="en-GB" sz="2400" dirty="0"/>
          </a:p>
          <a:p>
            <a:pPr lvl="1"/>
            <a:endParaRPr lang="en-GB" sz="2800" dirty="0"/>
          </a:p>
        </p:txBody>
      </p:sp>
      <p:grpSp>
        <p:nvGrpSpPr>
          <p:cNvPr id="6" name="Group 5"/>
          <p:cNvGrpSpPr/>
          <p:nvPr/>
        </p:nvGrpSpPr>
        <p:grpSpPr>
          <a:xfrm>
            <a:off x="971600" y="4437112"/>
            <a:ext cx="2592288" cy="1800199"/>
            <a:chOff x="5973707" y="1808175"/>
            <a:chExt cx="2592288" cy="1800199"/>
          </a:xfrm>
        </p:grpSpPr>
        <p:sp>
          <p:nvSpPr>
            <p:cNvPr id="7" name="Oval 6"/>
            <p:cNvSpPr/>
            <p:nvPr/>
          </p:nvSpPr>
          <p:spPr>
            <a:xfrm>
              <a:off x="5973707" y="1808175"/>
              <a:ext cx="2592288" cy="18001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7524328" y="2205038"/>
              <a:ext cx="360040" cy="35986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6948264" y="2133353"/>
              <a:ext cx="576064" cy="574922"/>
            </a:xfrm>
            <a:prstGeom prst="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sp>
        <p:nvSpPr>
          <p:cNvPr id="10" name="Down Arrow 9"/>
          <p:cNvSpPr/>
          <p:nvPr/>
        </p:nvSpPr>
        <p:spPr>
          <a:xfrm rot="16200000">
            <a:off x="3779911" y="4797153"/>
            <a:ext cx="1800200" cy="936101"/>
          </a:xfrm>
          <a:prstGeom prst="downArrow">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grpSp>
        <p:nvGrpSpPr>
          <p:cNvPr id="11" name="Group 10"/>
          <p:cNvGrpSpPr/>
          <p:nvPr/>
        </p:nvGrpSpPr>
        <p:grpSpPr>
          <a:xfrm>
            <a:off x="6156176" y="4437112"/>
            <a:ext cx="2592288" cy="1800199"/>
            <a:chOff x="6300192" y="4779174"/>
            <a:chExt cx="2592288" cy="1800199"/>
          </a:xfrm>
        </p:grpSpPr>
        <p:sp>
          <p:nvSpPr>
            <p:cNvPr id="12" name="Oval 11"/>
            <p:cNvSpPr/>
            <p:nvPr/>
          </p:nvSpPr>
          <p:spPr>
            <a:xfrm>
              <a:off x="6300192" y="4779174"/>
              <a:ext cx="2592288" cy="18001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7778805" y="5176037"/>
              <a:ext cx="360040" cy="35986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484476" y="5104351"/>
              <a:ext cx="576064" cy="574922"/>
            </a:xfrm>
            <a:prstGeom prst="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sp>
        <p:nvSpPr>
          <p:cNvPr id="15" name="TextBox 14"/>
          <p:cNvSpPr txBox="1"/>
          <p:nvPr/>
        </p:nvSpPr>
        <p:spPr>
          <a:xfrm>
            <a:off x="395536" y="6093296"/>
            <a:ext cx="2088612" cy="369332"/>
          </a:xfrm>
          <a:prstGeom prst="rect">
            <a:avLst/>
          </a:prstGeom>
          <a:solidFill>
            <a:srgbClr val="FFFF99"/>
          </a:solidFill>
        </p:spPr>
        <p:txBody>
          <a:bodyPr wrap="square" rtlCol="0">
            <a:spAutoFit/>
          </a:bodyPr>
          <a:lstStyle/>
          <a:p>
            <a:pPr algn="ctr"/>
            <a:r>
              <a:rPr lang="en-GB" dirty="0" smtClean="0"/>
              <a:t>Voxel A - Inactive</a:t>
            </a:r>
            <a:endParaRPr lang="en-GB" dirty="0"/>
          </a:p>
        </p:txBody>
      </p:sp>
      <p:sp>
        <p:nvSpPr>
          <p:cNvPr id="16" name="TextBox 15"/>
          <p:cNvSpPr txBox="1"/>
          <p:nvPr/>
        </p:nvSpPr>
        <p:spPr>
          <a:xfrm>
            <a:off x="6012160" y="6165304"/>
            <a:ext cx="2088612" cy="369332"/>
          </a:xfrm>
          <a:prstGeom prst="rect">
            <a:avLst/>
          </a:prstGeom>
          <a:solidFill>
            <a:srgbClr val="FFFF99"/>
          </a:solidFill>
        </p:spPr>
        <p:txBody>
          <a:bodyPr wrap="square" rtlCol="0">
            <a:spAutoFit/>
          </a:bodyPr>
          <a:lstStyle/>
          <a:p>
            <a:pPr algn="ctr"/>
            <a:r>
              <a:rPr lang="en-GB" dirty="0" smtClean="0"/>
              <a:t>Voxel A - Active</a:t>
            </a:r>
            <a:endParaRPr lang="en-GB" dirty="0"/>
          </a:p>
        </p:txBody>
      </p:sp>
    </p:spTree>
    <p:extLst>
      <p:ext uri="{BB962C8B-B14F-4D97-AF65-F5344CB8AC3E}">
        <p14:creationId xmlns:p14="http://schemas.microsoft.com/office/powerpoint/2010/main" val="16974603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randombar(horizontal)">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553874" y="1412776"/>
            <a:ext cx="8424936" cy="2739211"/>
          </a:xfrm>
          <a:prstGeom prst="rect">
            <a:avLst/>
          </a:prstGeom>
        </p:spPr>
        <p:txBody>
          <a:bodyPr wrap="square">
            <a:spAutoFit/>
          </a:bodyPr>
          <a:lstStyle/>
          <a:p>
            <a:pPr marL="1257300" lvl="2" indent="-342900">
              <a:buFontTx/>
              <a:buChar char="-"/>
            </a:pPr>
            <a:r>
              <a:rPr lang="en-GB" sz="2400" b="1" dirty="0" smtClean="0"/>
              <a:t>Physiological</a:t>
            </a:r>
            <a:r>
              <a:rPr lang="en-GB" sz="2400" dirty="0"/>
              <a:t>: heart beat, respiration, </a:t>
            </a:r>
            <a:r>
              <a:rPr lang="en-GB" sz="2400" dirty="0" smtClean="0"/>
              <a:t>blinking</a:t>
            </a:r>
          </a:p>
          <a:p>
            <a:pPr marL="1257300" lvl="2" indent="-342900">
              <a:buFontTx/>
              <a:buChar char="-"/>
            </a:pPr>
            <a:r>
              <a:rPr lang="en-GB" sz="2400" b="1" dirty="0" smtClean="0"/>
              <a:t>Actual </a:t>
            </a:r>
            <a:r>
              <a:rPr lang="en-GB" sz="2400" b="1" dirty="0"/>
              <a:t>movement </a:t>
            </a:r>
            <a:r>
              <a:rPr lang="en-GB" sz="2400" dirty="0"/>
              <a:t>of the </a:t>
            </a:r>
            <a:r>
              <a:rPr lang="en-GB" sz="2400" dirty="0" smtClean="0"/>
              <a:t>head</a:t>
            </a:r>
            <a:endParaRPr lang="en-GB" sz="2400" dirty="0"/>
          </a:p>
          <a:p>
            <a:pPr marL="1257300" lvl="2" indent="-342900">
              <a:buFontTx/>
              <a:buChar char="-"/>
            </a:pPr>
            <a:r>
              <a:rPr lang="en-GB" sz="2400" b="1" dirty="0" smtClean="0"/>
              <a:t>Task</a:t>
            </a:r>
            <a:r>
              <a:rPr lang="en-GB" sz="2400" b="1" dirty="0"/>
              <a:t>-related</a:t>
            </a:r>
            <a:r>
              <a:rPr lang="en-GB" sz="2400" dirty="0"/>
              <a:t>: moving to press </a:t>
            </a:r>
            <a:r>
              <a:rPr lang="en-GB" sz="2400" dirty="0" smtClean="0"/>
              <a:t>buttons</a:t>
            </a:r>
          </a:p>
          <a:p>
            <a:pPr marL="1714500" lvl="3" indent="-342900">
              <a:buFontTx/>
              <a:buChar char="-"/>
            </a:pPr>
            <a:r>
              <a:rPr lang="en-GB" sz="2400" dirty="0" smtClean="0"/>
              <a:t>artificially creates variance in voxel activation that correlates with task </a:t>
            </a:r>
            <a:r>
              <a:rPr lang="en-GB" sz="2400" dirty="0" smtClean="0">
                <a:sym typeface="Wingdings"/>
              </a:rPr>
              <a:t> serious </a:t>
            </a:r>
            <a:r>
              <a:rPr lang="en-GB" sz="2400" b="1" dirty="0" smtClean="0">
                <a:sym typeface="Wingdings"/>
              </a:rPr>
              <a:t>confound</a:t>
            </a:r>
          </a:p>
          <a:p>
            <a:pPr lvl="3"/>
            <a:r>
              <a:rPr lang="en-GB" sz="2400" b="1" dirty="0">
                <a:sym typeface="Wingdings"/>
              </a:rPr>
              <a:t>	</a:t>
            </a:r>
            <a:r>
              <a:rPr lang="en-GB" sz="2400" b="1" dirty="0" smtClean="0">
                <a:sym typeface="Wingdings"/>
              </a:rPr>
              <a:t>	</a:t>
            </a:r>
            <a:r>
              <a:rPr lang="en-GB" sz="2400" dirty="0" smtClean="0"/>
              <a:t>	</a:t>
            </a:r>
            <a:endParaRPr lang="en-GB" sz="2400" dirty="0"/>
          </a:p>
          <a:p>
            <a:pPr lvl="1"/>
            <a:endParaRPr lang="en-GB" sz="2800" dirty="0"/>
          </a:p>
        </p:txBody>
      </p:sp>
      <p:sp>
        <p:nvSpPr>
          <p:cNvPr id="4" name="Title 32"/>
          <p:cNvSpPr txBox="1">
            <a:spLocks/>
          </p:cNvSpPr>
          <p:nvPr/>
        </p:nvSpPr>
        <p:spPr bwMode="auto">
          <a:xfrm>
            <a:off x="395536" y="836712"/>
            <a:ext cx="8489950"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3000" b="1">
                <a:solidFill>
                  <a:schemeClr val="tx2"/>
                </a:solidFill>
                <a:latin typeface="Lato Black" panose="020F0A02020204030203" pitchFamily="34" charset="0"/>
              </a:defRPr>
            </a:lvl2pPr>
            <a:lvl3pPr algn="l" rtl="0" eaLnBrk="1" fontAlgn="base" hangingPunct="1">
              <a:spcBef>
                <a:spcPct val="0"/>
              </a:spcBef>
              <a:spcAft>
                <a:spcPct val="0"/>
              </a:spcAft>
              <a:defRPr sz="3000" b="1">
                <a:solidFill>
                  <a:schemeClr val="tx2"/>
                </a:solidFill>
                <a:latin typeface="Lato Black" panose="020F0A02020204030203" pitchFamily="34" charset="0"/>
              </a:defRPr>
            </a:lvl3pPr>
            <a:lvl4pPr algn="l" rtl="0" eaLnBrk="1" fontAlgn="base" hangingPunct="1">
              <a:spcBef>
                <a:spcPct val="0"/>
              </a:spcBef>
              <a:spcAft>
                <a:spcPct val="0"/>
              </a:spcAft>
              <a:defRPr sz="3000" b="1">
                <a:solidFill>
                  <a:schemeClr val="tx2"/>
                </a:solidFill>
                <a:latin typeface="Lato Black" panose="020F0A02020204030203" pitchFamily="34" charset="0"/>
              </a:defRPr>
            </a:lvl4pPr>
            <a:lvl5pPr algn="l" rtl="0" eaLnBrk="1" fontAlgn="base" hangingPunct="1">
              <a:spcBef>
                <a:spcPct val="0"/>
              </a:spcBef>
              <a:spcAft>
                <a:spcPct val="0"/>
              </a:spcAft>
              <a:defRPr sz="3000" b="1">
                <a:solidFill>
                  <a:schemeClr val="tx2"/>
                </a:solidFill>
                <a:latin typeface="Lato Black" panose="020F0A02020204030203" pitchFamily="34" charset="0"/>
              </a:defRPr>
            </a:lvl5pPr>
            <a:lvl6pPr marL="457200" algn="l" rtl="0" eaLnBrk="1" fontAlgn="base" hangingPunct="1">
              <a:spcBef>
                <a:spcPct val="0"/>
              </a:spcBef>
              <a:spcAft>
                <a:spcPct val="0"/>
              </a:spcAft>
              <a:defRPr sz="3000" b="1">
                <a:solidFill>
                  <a:schemeClr val="tx2"/>
                </a:solidFill>
                <a:latin typeface="Arial" charset="0"/>
              </a:defRPr>
            </a:lvl6pPr>
            <a:lvl7pPr marL="914400" algn="l" rtl="0" eaLnBrk="1" fontAlgn="base" hangingPunct="1">
              <a:spcBef>
                <a:spcPct val="0"/>
              </a:spcBef>
              <a:spcAft>
                <a:spcPct val="0"/>
              </a:spcAft>
              <a:defRPr sz="3000" b="1">
                <a:solidFill>
                  <a:schemeClr val="tx2"/>
                </a:solidFill>
                <a:latin typeface="Arial" charset="0"/>
              </a:defRPr>
            </a:lvl7pPr>
            <a:lvl8pPr marL="1371600" algn="l" rtl="0" eaLnBrk="1" fontAlgn="base" hangingPunct="1">
              <a:spcBef>
                <a:spcPct val="0"/>
              </a:spcBef>
              <a:spcAft>
                <a:spcPct val="0"/>
              </a:spcAft>
              <a:defRPr sz="3000" b="1">
                <a:solidFill>
                  <a:schemeClr val="tx2"/>
                </a:solidFill>
                <a:latin typeface="Arial" charset="0"/>
              </a:defRPr>
            </a:lvl8pPr>
            <a:lvl9pPr marL="1828800" algn="l" rtl="0" eaLnBrk="1" fontAlgn="base" hangingPunct="1">
              <a:spcBef>
                <a:spcPct val="0"/>
              </a:spcBef>
              <a:spcAft>
                <a:spcPct val="0"/>
              </a:spcAft>
              <a:defRPr sz="3000" b="1">
                <a:solidFill>
                  <a:schemeClr val="tx2"/>
                </a:solidFill>
                <a:latin typeface="Arial" charset="0"/>
              </a:defRPr>
            </a:lvl9pPr>
          </a:lstStyle>
          <a:p>
            <a:r>
              <a:rPr lang="en-US" dirty="0" smtClean="0"/>
              <a:t>Causes of head movement:</a:t>
            </a:r>
            <a:endParaRPr lang="en-US" dirty="0"/>
          </a:p>
        </p:txBody>
      </p:sp>
      <p:sp>
        <p:nvSpPr>
          <p:cNvPr id="5" name="Title 32"/>
          <p:cNvSpPr txBox="1">
            <a:spLocks/>
          </p:cNvSpPr>
          <p:nvPr/>
        </p:nvSpPr>
        <p:spPr bwMode="auto">
          <a:xfrm>
            <a:off x="654050" y="3933056"/>
            <a:ext cx="8489950"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3000" b="1">
                <a:solidFill>
                  <a:schemeClr val="tx2"/>
                </a:solidFill>
                <a:latin typeface="Lato Black" panose="020F0A02020204030203" pitchFamily="34" charset="0"/>
              </a:defRPr>
            </a:lvl2pPr>
            <a:lvl3pPr algn="l" rtl="0" eaLnBrk="1" fontAlgn="base" hangingPunct="1">
              <a:spcBef>
                <a:spcPct val="0"/>
              </a:spcBef>
              <a:spcAft>
                <a:spcPct val="0"/>
              </a:spcAft>
              <a:defRPr sz="3000" b="1">
                <a:solidFill>
                  <a:schemeClr val="tx2"/>
                </a:solidFill>
                <a:latin typeface="Lato Black" panose="020F0A02020204030203" pitchFamily="34" charset="0"/>
              </a:defRPr>
            </a:lvl3pPr>
            <a:lvl4pPr algn="l" rtl="0" eaLnBrk="1" fontAlgn="base" hangingPunct="1">
              <a:spcBef>
                <a:spcPct val="0"/>
              </a:spcBef>
              <a:spcAft>
                <a:spcPct val="0"/>
              </a:spcAft>
              <a:defRPr sz="3000" b="1">
                <a:solidFill>
                  <a:schemeClr val="tx2"/>
                </a:solidFill>
                <a:latin typeface="Lato Black" panose="020F0A02020204030203" pitchFamily="34" charset="0"/>
              </a:defRPr>
            </a:lvl4pPr>
            <a:lvl5pPr algn="l" rtl="0" eaLnBrk="1" fontAlgn="base" hangingPunct="1">
              <a:spcBef>
                <a:spcPct val="0"/>
              </a:spcBef>
              <a:spcAft>
                <a:spcPct val="0"/>
              </a:spcAft>
              <a:defRPr sz="3000" b="1">
                <a:solidFill>
                  <a:schemeClr val="tx2"/>
                </a:solidFill>
                <a:latin typeface="Lato Black" panose="020F0A02020204030203" pitchFamily="34" charset="0"/>
              </a:defRPr>
            </a:lvl5pPr>
            <a:lvl6pPr marL="457200" algn="l" rtl="0" eaLnBrk="1" fontAlgn="base" hangingPunct="1">
              <a:spcBef>
                <a:spcPct val="0"/>
              </a:spcBef>
              <a:spcAft>
                <a:spcPct val="0"/>
              </a:spcAft>
              <a:defRPr sz="3000" b="1">
                <a:solidFill>
                  <a:schemeClr val="tx2"/>
                </a:solidFill>
                <a:latin typeface="Arial" charset="0"/>
              </a:defRPr>
            </a:lvl6pPr>
            <a:lvl7pPr marL="914400" algn="l" rtl="0" eaLnBrk="1" fontAlgn="base" hangingPunct="1">
              <a:spcBef>
                <a:spcPct val="0"/>
              </a:spcBef>
              <a:spcAft>
                <a:spcPct val="0"/>
              </a:spcAft>
              <a:defRPr sz="3000" b="1">
                <a:solidFill>
                  <a:schemeClr val="tx2"/>
                </a:solidFill>
                <a:latin typeface="Arial" charset="0"/>
              </a:defRPr>
            </a:lvl7pPr>
            <a:lvl8pPr marL="1371600" algn="l" rtl="0" eaLnBrk="1" fontAlgn="base" hangingPunct="1">
              <a:spcBef>
                <a:spcPct val="0"/>
              </a:spcBef>
              <a:spcAft>
                <a:spcPct val="0"/>
              </a:spcAft>
              <a:defRPr sz="3000" b="1">
                <a:solidFill>
                  <a:schemeClr val="tx2"/>
                </a:solidFill>
                <a:latin typeface="Arial" charset="0"/>
              </a:defRPr>
            </a:lvl8pPr>
            <a:lvl9pPr marL="1828800" algn="l" rtl="0" eaLnBrk="1" fontAlgn="base" hangingPunct="1">
              <a:spcBef>
                <a:spcPct val="0"/>
              </a:spcBef>
              <a:spcAft>
                <a:spcPct val="0"/>
              </a:spcAft>
              <a:defRPr sz="3000" b="1">
                <a:solidFill>
                  <a:schemeClr val="tx2"/>
                </a:solidFill>
                <a:latin typeface="Arial" charset="0"/>
              </a:defRPr>
            </a:lvl9pPr>
          </a:lstStyle>
          <a:p>
            <a:r>
              <a:rPr lang="en-US" dirty="0" smtClean="0"/>
              <a:t>Why is this a problem?</a:t>
            </a:r>
            <a:endParaRPr lang="en-US" dirty="0"/>
          </a:p>
        </p:txBody>
      </p:sp>
      <p:sp>
        <p:nvSpPr>
          <p:cNvPr id="2" name="Rectangle 1"/>
          <p:cNvSpPr/>
          <p:nvPr/>
        </p:nvSpPr>
        <p:spPr>
          <a:xfrm>
            <a:off x="467544" y="4653136"/>
            <a:ext cx="8208911" cy="1569660"/>
          </a:xfrm>
          <a:prstGeom prst="rect">
            <a:avLst/>
          </a:prstGeom>
        </p:spPr>
        <p:txBody>
          <a:bodyPr wrap="square">
            <a:spAutoFit/>
          </a:bodyPr>
          <a:lstStyle/>
          <a:p>
            <a:r>
              <a:rPr lang="en-GB" sz="2400" dirty="0" smtClean="0">
                <a:sym typeface="Wingdings"/>
              </a:rPr>
              <a:t>- this </a:t>
            </a:r>
            <a:r>
              <a:rPr lang="en-GB" sz="2400" dirty="0">
                <a:sym typeface="Wingdings"/>
              </a:rPr>
              <a:t>variance is often much larger than </a:t>
            </a:r>
            <a:r>
              <a:rPr lang="en-GB" sz="2400" dirty="0" smtClean="0">
                <a:sym typeface="Wingdings"/>
              </a:rPr>
              <a:t>experiment- induced </a:t>
            </a:r>
            <a:r>
              <a:rPr lang="en-GB" sz="2400" dirty="0">
                <a:sym typeface="Wingdings"/>
              </a:rPr>
              <a:t>variance</a:t>
            </a:r>
            <a:endParaRPr lang="en-GB" sz="2400" dirty="0" smtClean="0"/>
          </a:p>
          <a:p>
            <a:r>
              <a:rPr lang="en-GB" sz="2400" dirty="0" smtClean="0"/>
              <a:t>	</a:t>
            </a:r>
            <a:r>
              <a:rPr lang="en-GB" sz="2400" dirty="0" smtClean="0">
                <a:sym typeface="Wingdings"/>
              </a:rPr>
              <a:t> </a:t>
            </a:r>
            <a:r>
              <a:rPr lang="en-GB" sz="2400" dirty="0" smtClean="0"/>
              <a:t>False activations</a:t>
            </a:r>
          </a:p>
          <a:p>
            <a:r>
              <a:rPr lang="en-GB" sz="2400" dirty="0" smtClean="0"/>
              <a:t>- lowers the signal-to-noise ratio</a:t>
            </a:r>
            <a:endParaRPr lang="en-GB" sz="2400" dirty="0"/>
          </a:p>
        </p:txBody>
      </p:sp>
    </p:spTree>
    <p:extLst>
      <p:ext uri="{BB962C8B-B14F-4D97-AF65-F5344CB8AC3E}">
        <p14:creationId xmlns:p14="http://schemas.microsoft.com/office/powerpoint/2010/main" val="201262062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solutions</a:t>
            </a:r>
            <a:endParaRPr lang="en-GB" dirty="0"/>
          </a:p>
        </p:txBody>
      </p:sp>
      <p:sp>
        <p:nvSpPr>
          <p:cNvPr id="3" name="Content Placeholder 2"/>
          <p:cNvSpPr>
            <a:spLocks noGrp="1"/>
          </p:cNvSpPr>
          <p:nvPr>
            <p:ph idx="1"/>
          </p:nvPr>
        </p:nvSpPr>
        <p:spPr>
          <a:xfrm>
            <a:off x="330200" y="1842794"/>
            <a:ext cx="8274248" cy="3890462"/>
          </a:xfrm>
        </p:spPr>
        <p:txBody>
          <a:bodyPr/>
          <a:lstStyle/>
          <a:p>
            <a:r>
              <a:rPr lang="en-GB" sz="2000" dirty="0" smtClean="0"/>
              <a:t>Make volunteer comfortable</a:t>
            </a:r>
          </a:p>
          <a:p>
            <a:r>
              <a:rPr lang="en-GB" sz="2000" dirty="0" smtClean="0"/>
              <a:t>Schedule short scanning sessions (best 10 minutes)</a:t>
            </a:r>
          </a:p>
          <a:p>
            <a:r>
              <a:rPr lang="en-GB" sz="2000" dirty="0" smtClean="0"/>
              <a:t>Provide instructions not to move head</a:t>
            </a:r>
          </a:p>
          <a:p>
            <a:r>
              <a:rPr lang="en-GB" sz="2000" dirty="0" smtClean="0"/>
              <a:t>Constrain volunteer’s movement </a:t>
            </a:r>
          </a:p>
        </p:txBody>
      </p:sp>
      <p:pic>
        <p:nvPicPr>
          <p:cNvPr id="16" name="Picture 2" descr="http://www.newmaticmedical.com/uploads/images_products/13135_a.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83568" y="3501008"/>
            <a:ext cx="2518471" cy="172819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Bite_Bar_Us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92468" y="3505637"/>
            <a:ext cx="2536679" cy="171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MedTec_Mask"/>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519576" y="3518986"/>
            <a:ext cx="1975077"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1421978" y="5267746"/>
            <a:ext cx="1041649" cy="261610"/>
          </a:xfrm>
          <a:prstGeom prst="rect">
            <a:avLst/>
          </a:prstGeom>
          <a:noFill/>
        </p:spPr>
        <p:txBody>
          <a:bodyPr wrap="square" rtlCol="0">
            <a:spAutoFit/>
          </a:bodyPr>
          <a:lstStyle/>
          <a:p>
            <a:pPr algn="ctr"/>
            <a:r>
              <a:rPr lang="en-GB" sz="1100" dirty="0" smtClean="0">
                <a:latin typeface="+mn-lt"/>
              </a:rPr>
              <a:t>Soft padding</a:t>
            </a:r>
            <a:endParaRPr lang="en-GB" sz="1100" dirty="0">
              <a:latin typeface="+mn-lt"/>
            </a:endParaRPr>
          </a:p>
        </p:txBody>
      </p:sp>
      <p:sp>
        <p:nvSpPr>
          <p:cNvPr id="21" name="TextBox 20"/>
          <p:cNvSpPr txBox="1"/>
          <p:nvPr/>
        </p:nvSpPr>
        <p:spPr>
          <a:xfrm>
            <a:off x="4339982" y="5273778"/>
            <a:ext cx="1041649" cy="261610"/>
          </a:xfrm>
          <a:prstGeom prst="rect">
            <a:avLst/>
          </a:prstGeom>
          <a:noFill/>
        </p:spPr>
        <p:txBody>
          <a:bodyPr wrap="square" rtlCol="0">
            <a:spAutoFit/>
          </a:bodyPr>
          <a:lstStyle/>
          <a:p>
            <a:pPr algn="ctr"/>
            <a:r>
              <a:rPr lang="en-GB" sz="1100" dirty="0" smtClean="0">
                <a:latin typeface="+mn-lt"/>
              </a:rPr>
              <a:t>Bite bar</a:t>
            </a:r>
            <a:endParaRPr lang="en-GB" sz="1100" dirty="0">
              <a:latin typeface="+mn-lt"/>
            </a:endParaRPr>
          </a:p>
        </p:txBody>
      </p:sp>
      <p:sp>
        <p:nvSpPr>
          <p:cNvPr id="22" name="TextBox 21"/>
          <p:cNvSpPr txBox="1"/>
          <p:nvPr/>
        </p:nvSpPr>
        <p:spPr>
          <a:xfrm>
            <a:off x="6838469" y="5267746"/>
            <a:ext cx="1368152" cy="261610"/>
          </a:xfrm>
          <a:prstGeom prst="rect">
            <a:avLst/>
          </a:prstGeom>
          <a:noFill/>
        </p:spPr>
        <p:txBody>
          <a:bodyPr wrap="square" rtlCol="0">
            <a:spAutoFit/>
          </a:bodyPr>
          <a:lstStyle/>
          <a:p>
            <a:pPr algn="ctr"/>
            <a:r>
              <a:rPr lang="en-GB" sz="1100" dirty="0" smtClean="0">
                <a:latin typeface="+mn-lt"/>
              </a:rPr>
              <a:t>Contour mask</a:t>
            </a:r>
            <a:endParaRPr lang="en-GB" sz="1100" dirty="0">
              <a:latin typeface="+mn-lt"/>
            </a:endParaRPr>
          </a:p>
        </p:txBody>
      </p:sp>
      <p:sp>
        <p:nvSpPr>
          <p:cNvPr id="4" name="Rectangle 3"/>
          <p:cNvSpPr/>
          <p:nvPr/>
        </p:nvSpPr>
        <p:spPr>
          <a:xfrm>
            <a:off x="2195736" y="5949280"/>
            <a:ext cx="4896544" cy="461665"/>
          </a:xfrm>
          <a:prstGeom prst="rect">
            <a:avLst/>
          </a:prstGeom>
        </p:spPr>
        <p:txBody>
          <a:bodyPr wrap="square">
            <a:spAutoFit/>
          </a:bodyPr>
          <a:lstStyle/>
          <a:p>
            <a:r>
              <a:rPr lang="en-GB" sz="2400" dirty="0" smtClean="0"/>
              <a:t>X  </a:t>
            </a:r>
            <a:r>
              <a:rPr lang="en-GB" sz="2400" dirty="0" smtClean="0">
                <a:solidFill>
                  <a:srgbClr val="FF0000"/>
                </a:solidFill>
              </a:rPr>
              <a:t>Most variance still remains</a:t>
            </a:r>
            <a:endParaRPr lang="en-US" sz="2400" dirty="0">
              <a:solidFill>
                <a:srgbClr val="FF0000"/>
              </a:solidFill>
            </a:endParaRPr>
          </a:p>
        </p:txBody>
      </p:sp>
      <p:sp>
        <p:nvSpPr>
          <p:cNvPr id="5" name="TextBox 4"/>
          <p:cNvSpPr txBox="1"/>
          <p:nvPr/>
        </p:nvSpPr>
        <p:spPr>
          <a:xfrm>
            <a:off x="5195689" y="6169313"/>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0131072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25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8"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250" fill="hold"/>
                                        <p:tgtEl>
                                          <p:spTgt spid="20"/>
                                        </p:tgtEl>
                                        <p:attrNameLst>
                                          <p:attrName>ppt_x</p:attrName>
                                        </p:attrNameLst>
                                      </p:cBhvr>
                                      <p:tavLst>
                                        <p:tav tm="0">
                                          <p:val>
                                            <p:strVal val="0-#ppt_w/2"/>
                                          </p:val>
                                        </p:tav>
                                        <p:tav tm="100000">
                                          <p:val>
                                            <p:strVal val="#ppt_x"/>
                                          </p:val>
                                        </p:tav>
                                      </p:tavLst>
                                    </p:anim>
                                    <p:anim calcmode="lin" valueType="num">
                                      <p:cBhvr additive="base">
                                        <p:cTn id="13" dur="250" fill="hold"/>
                                        <p:tgtEl>
                                          <p:spTgt spid="2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25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par>
                          <p:cTn id="19" fill="hold">
                            <p:stCondLst>
                              <p:cond delay="1750"/>
                            </p:stCondLst>
                            <p:childTnLst>
                              <p:par>
                                <p:cTn id="20" presetID="2" presetClass="entr" presetSubtype="4"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250" fill="hold"/>
                                        <p:tgtEl>
                                          <p:spTgt spid="21"/>
                                        </p:tgtEl>
                                        <p:attrNameLst>
                                          <p:attrName>ppt_x</p:attrName>
                                        </p:attrNameLst>
                                      </p:cBhvr>
                                      <p:tavLst>
                                        <p:tav tm="0">
                                          <p:val>
                                            <p:strVal val="#ppt_x"/>
                                          </p:val>
                                        </p:tav>
                                        <p:tav tm="100000">
                                          <p:val>
                                            <p:strVal val="#ppt_x"/>
                                          </p:val>
                                        </p:tav>
                                      </p:tavLst>
                                    </p:anim>
                                    <p:anim calcmode="lin" valueType="num">
                                      <p:cBhvr additive="base">
                                        <p:cTn id="23" dur="250" fill="hold"/>
                                        <p:tgtEl>
                                          <p:spTgt spid="2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25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par>
                          <p:cTn id="29" fill="hold">
                            <p:stCondLst>
                              <p:cond delay="2750"/>
                            </p:stCondLst>
                            <p:childTnLst>
                              <p:par>
                                <p:cTn id="30" presetID="2" presetClass="entr" presetSubtype="2"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250" fill="hold"/>
                                        <p:tgtEl>
                                          <p:spTgt spid="22"/>
                                        </p:tgtEl>
                                        <p:attrNameLst>
                                          <p:attrName>ppt_x</p:attrName>
                                        </p:attrNameLst>
                                      </p:cBhvr>
                                      <p:tavLst>
                                        <p:tav tm="0">
                                          <p:val>
                                            <p:strVal val="1+#ppt_w/2"/>
                                          </p:val>
                                        </p:tav>
                                        <p:tav tm="100000">
                                          <p:val>
                                            <p:strVal val="#ppt_x"/>
                                          </p:val>
                                        </p:tav>
                                      </p:tavLst>
                                    </p:anim>
                                    <p:anim calcmode="lin" valueType="num">
                                      <p:cBhvr additive="base">
                                        <p:cTn id="33" dur="2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theme/theme1.xml><?xml version="1.0" encoding="utf-8"?>
<a:theme xmlns:a="http://schemas.openxmlformats.org/drawingml/2006/main" name="Custom Design">
  <a:themeElements>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C88BA9"/>
      </a:folHlink>
    </a:clrScheme>
    <a:fontScheme name="Suze_Ppt">
      <a:majorFont>
        <a:latin typeface="Lato Black"/>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C88B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KB-Hamilton-Progress_Report_20151021 [Compatibility Mode]" id="{BB0A1829-FED1-4F13-BE4C-501EA0816B9A}" vid="{75B567E0-6C94-4F61-AAF3-C73421D51D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Suze_PPT_Template</Template>
  <TotalTime>1870</TotalTime>
  <Words>2776</Words>
  <Application>Microsoft Macintosh PowerPoint</Application>
  <PresentationFormat>On-screen Show (4:3)</PresentationFormat>
  <Paragraphs>341</Paragraphs>
  <Slides>41</Slides>
  <Notes>33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Custom Design</vt:lpstr>
      <vt:lpstr>Equation</vt:lpstr>
      <vt:lpstr>Preprocessing: Realigning and Unwarping </vt:lpstr>
      <vt:lpstr>What this talk covers</vt:lpstr>
      <vt:lpstr>Stages in fMRI analysis</vt:lpstr>
      <vt:lpstr>Pre-processing in fMRI</vt:lpstr>
      <vt:lpstr>Preprocessing: Why is it needed?</vt:lpstr>
      <vt:lpstr>Violation of assumption 2:</vt:lpstr>
      <vt:lpstr>Violation of assumption 1:</vt:lpstr>
      <vt:lpstr>PowerPoint Presentation</vt:lpstr>
      <vt:lpstr>Some solutions</vt:lpstr>
      <vt:lpstr>Other solution:  REGISTRATION</vt:lpstr>
      <vt:lpstr>Realignment: Stages</vt:lpstr>
      <vt:lpstr>Realignment: Stages</vt:lpstr>
      <vt:lpstr>1) specifying the transformation:</vt:lpstr>
      <vt:lpstr>a) Transformation function:  rigid-body</vt:lpstr>
      <vt:lpstr>b) Interpolation</vt:lpstr>
      <vt:lpstr>Realignment: Stages</vt:lpstr>
      <vt:lpstr>2) Choose a similarity / cost function</vt:lpstr>
      <vt:lpstr>Realignment: Stages</vt:lpstr>
      <vt:lpstr>PowerPoint Presentation</vt:lpstr>
      <vt:lpstr>Realignment: Stages</vt:lpstr>
      <vt:lpstr>4) Apply the transformation function by resampling the data using interpolation</vt:lpstr>
      <vt:lpstr>Summary</vt:lpstr>
      <vt:lpstr>References and further reading</vt:lpstr>
      <vt:lpstr>REGISTRATION</vt:lpstr>
      <vt:lpstr>After realignment:  Why unwarp?</vt:lpstr>
      <vt:lpstr>The effect include</vt:lpstr>
      <vt:lpstr>This can lead to two problems, especially if movements are correlated with the task: </vt:lpstr>
      <vt:lpstr>Unwrap tackles non-linear distortion from magnetic field inhomogeneities</vt:lpstr>
      <vt:lpstr>Unwrap tackles non-linear distortion from magnetic field inhomogeneities </vt:lpstr>
      <vt:lpstr>This effect is called Movement-by-distortion interaction.  </vt:lpstr>
      <vt:lpstr>How unwarping reduce distortion</vt:lpstr>
      <vt:lpstr>PowerPoint Presentation</vt:lpstr>
      <vt:lpstr>Applying the deformation field to the image</vt:lpstr>
      <vt:lpstr>The outcome?</vt:lpstr>
      <vt:lpstr>Practicalities </vt:lpstr>
      <vt:lpstr>Limitations </vt:lpstr>
      <vt:lpstr>All very well, but how do I actually do this?</vt:lpstr>
      <vt:lpstr>Step 2: fieldmap toolbox on SPM8</vt:lpstr>
      <vt:lpstr>SPM</vt:lpstr>
      <vt:lpstr>SPM</vt:lpstr>
      <vt:lpstr>References and further reading</vt:lpstr>
    </vt:vector>
  </TitlesOfParts>
  <Company>UCL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Preprocessing: Realigning and Unwarping</dc:title>
  <dc:creator>Sujatha Krishnan-Barman</dc:creator>
  <cp:lastModifiedBy>Jakub Jilek</cp:lastModifiedBy>
  <cp:revision>95</cp:revision>
  <dcterms:created xsi:type="dcterms:W3CDTF">2015-11-23T18:19:14Z</dcterms:created>
  <dcterms:modified xsi:type="dcterms:W3CDTF">2016-11-01T09:28:26Z</dcterms:modified>
</cp:coreProperties>
</file>